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0.xml" ContentType="application/vnd.openxmlformats-officedocument.presentationml.tags+xml"/>
  <Override PartName="/ppt/tags/tag13.xml" ContentType="application/vnd.openxmlformats-officedocument.presentationml.tags+xml"/>
  <Override PartName="/ppt/tags/tag1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8"/>
  </p:notesMasterIdLst>
  <p:handoutMasterIdLst>
    <p:handoutMasterId r:id="rId49"/>
  </p:handoutMasterIdLst>
  <p:sldIdLst>
    <p:sldId id="2727" r:id="rId2"/>
    <p:sldId id="3091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2765" r:id="rId17"/>
    <p:sldId id="2766" r:id="rId18"/>
    <p:sldId id="2492" r:id="rId19"/>
    <p:sldId id="2767" r:id="rId20"/>
    <p:sldId id="2771" r:id="rId21"/>
    <p:sldId id="2777" r:id="rId22"/>
    <p:sldId id="2769" r:id="rId23"/>
    <p:sldId id="2776" r:id="rId24"/>
    <p:sldId id="2524" r:id="rId25"/>
    <p:sldId id="2772" r:id="rId26"/>
    <p:sldId id="2606" r:id="rId27"/>
    <p:sldId id="2610" r:id="rId28"/>
    <p:sldId id="2611" r:id="rId29"/>
    <p:sldId id="2773" r:id="rId30"/>
    <p:sldId id="2774" r:id="rId31"/>
    <p:sldId id="2779" r:id="rId32"/>
    <p:sldId id="3092" r:id="rId33"/>
    <p:sldId id="2744" r:id="rId34"/>
    <p:sldId id="3093" r:id="rId35"/>
    <p:sldId id="3094" r:id="rId36"/>
    <p:sldId id="1731" r:id="rId37"/>
    <p:sldId id="3095" r:id="rId38"/>
    <p:sldId id="2211" r:id="rId39"/>
    <p:sldId id="2208" r:id="rId40"/>
    <p:sldId id="2999" r:id="rId41"/>
    <p:sldId id="3000" r:id="rId42"/>
    <p:sldId id="1833" r:id="rId43"/>
    <p:sldId id="1863" r:id="rId44"/>
    <p:sldId id="1835" r:id="rId45"/>
    <p:sldId id="2214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1208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590B191-2188-A174-D0A0-A643B9F0498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2.18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111A018-8D4C-9BDB-1379-58F94D245A3B}"/>
              </a:ext>
            </a:extLst>
          </p:cNvPr>
          <p:cNvSpPr txBox="1">
            <a:spLocks/>
          </p:cNvSpPr>
          <p:nvPr/>
        </p:nvSpPr>
        <p:spPr>
          <a:xfrm>
            <a:off x="9621520" y="6312860"/>
            <a:ext cx="2570480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Vax 11/780  1980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43" y="102256"/>
            <a:ext cx="10515600" cy="451852"/>
          </a:xfrm>
        </p:spPr>
        <p:txBody>
          <a:bodyPr/>
          <a:lstStyle/>
          <a:p>
            <a:r>
              <a:rPr lang="en-US" dirty="0"/>
              <a:t>Nested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2668" y="650134"/>
            <a:ext cx="11355675" cy="58126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Structs like any other variable can be a member of a struct, this is called a </a:t>
            </a:r>
            <a:r>
              <a:rPr lang="en-US" sz="2200" dirty="0">
                <a:solidFill>
                  <a:schemeClr val="accent1"/>
                </a:solidFill>
              </a:rPr>
              <a:t>nested struct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0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762724" y="1068735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30E114-EF26-734F-BD62-38C4C9B9F548}"/>
              </a:ext>
            </a:extLst>
          </p:cNvPr>
          <p:cNvSpPr txBox="1">
            <a:spLocks/>
          </p:cNvSpPr>
          <p:nvPr/>
        </p:nvSpPr>
        <p:spPr bwMode="auto">
          <a:xfrm>
            <a:off x="1670114" y="2535315"/>
            <a:ext cx="9063317" cy="3732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altLang="en-US" sz="18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&amp;first;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"Sam"; 		  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(char []) 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{"Joe"}; </a:t>
            </a: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string, lost address to Sam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is the same as above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18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18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24;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8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CE322-B4DE-2D44-B9A4-706140D8931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9389AA-1A64-F1AA-8CEF-AE10DC5EB8CE}"/>
              </a:ext>
            </a:extLst>
          </p:cNvPr>
          <p:cNvSpPr txBox="1">
            <a:spLocks/>
          </p:cNvSpPr>
          <p:nvPr/>
        </p:nvSpPr>
        <p:spPr bwMode="auto">
          <a:xfrm>
            <a:off x="3560602" y="1093103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B850F5-7862-84BB-8BA2-04A1956080DA}"/>
              </a:ext>
            </a:extLst>
          </p:cNvPr>
          <p:cNvGrpSpPr/>
          <p:nvPr/>
        </p:nvGrpSpPr>
        <p:grpSpPr>
          <a:xfrm>
            <a:off x="6878094" y="1086113"/>
            <a:ext cx="4650611" cy="1276774"/>
            <a:chOff x="6878094" y="1086113"/>
            <a:chExt cx="4650611" cy="12767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402B90-BF80-1CC9-0E85-3C7DF64D4F46}"/>
                </a:ext>
              </a:extLst>
            </p:cNvPr>
            <p:cNvGrpSpPr/>
            <p:nvPr/>
          </p:nvGrpSpPr>
          <p:grpSpPr>
            <a:xfrm>
              <a:off x="8004709" y="1827425"/>
              <a:ext cx="2339504" cy="370230"/>
              <a:chOff x="1817458" y="4572000"/>
              <a:chExt cx="2339504" cy="37023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4DBD85-BB00-DCF7-42CC-BB777FB0221D}"/>
                  </a:ext>
                </a:extLst>
              </p:cNvPr>
              <p:cNvSpPr txBox="1"/>
              <p:nvPr/>
            </p:nvSpPr>
            <p:spPr>
              <a:xfrm>
                <a:off x="1817458" y="457289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name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3B4F48-84DC-6D04-E06A-AF45372D8802}"/>
                  </a:ext>
                </a:extLst>
              </p:cNvPr>
              <p:cNvSpPr txBox="1"/>
              <p:nvPr/>
            </p:nvSpPr>
            <p:spPr>
              <a:xfrm>
                <a:off x="2560319" y="4572000"/>
                <a:ext cx="1596643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DA23E7-62AB-99DC-DA89-A2B1B7D7B916}"/>
                </a:ext>
              </a:extLst>
            </p:cNvPr>
            <p:cNvSpPr txBox="1"/>
            <p:nvPr/>
          </p:nvSpPr>
          <p:spPr>
            <a:xfrm>
              <a:off x="6878094" y="155951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E462BF-C01A-7041-A650-0E84020E9EED}"/>
                </a:ext>
              </a:extLst>
            </p:cNvPr>
            <p:cNvSpPr txBox="1"/>
            <p:nvPr/>
          </p:nvSpPr>
          <p:spPr>
            <a:xfrm>
              <a:off x="7093674" y="1878080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735228-2A5E-6956-3FEB-A9CE1D297A30}"/>
                </a:ext>
              </a:extLst>
            </p:cNvPr>
            <p:cNvCxnSpPr/>
            <p:nvPr/>
          </p:nvCxnSpPr>
          <p:spPr bwMode="auto">
            <a:xfrm>
              <a:off x="7276554" y="207201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D971715-1180-A704-7AC0-0C413417E26B}"/>
                </a:ext>
              </a:extLst>
            </p:cNvPr>
            <p:cNvGrpSpPr/>
            <p:nvPr/>
          </p:nvGrpSpPr>
          <p:grpSpPr>
            <a:xfrm>
              <a:off x="8004709" y="1086113"/>
              <a:ext cx="2344161" cy="746358"/>
              <a:chOff x="1807935" y="4765548"/>
              <a:chExt cx="2344161" cy="74635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94AB72-7419-C124-522E-9814B7E6B8E1}"/>
                  </a:ext>
                </a:extLst>
              </p:cNvPr>
              <p:cNvSpPr txBox="1"/>
              <p:nvPr/>
            </p:nvSpPr>
            <p:spPr>
              <a:xfrm>
                <a:off x="1807935" y="4765548"/>
                <a:ext cx="733698" cy="7463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105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bday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14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FB66E2-85D9-86CB-DB95-FB379D5A933C}"/>
                  </a:ext>
                </a:extLst>
              </p:cNvPr>
              <p:cNvSpPr txBox="1"/>
              <p:nvPr/>
            </p:nvSpPr>
            <p:spPr>
              <a:xfrm>
                <a:off x="3474719" y="513858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D89DF1-7DDD-A782-7E92-5A87F7EC57A9}"/>
                </a:ext>
              </a:extLst>
            </p:cNvPr>
            <p:cNvCxnSpPr/>
            <p:nvPr/>
          </p:nvCxnSpPr>
          <p:spPr bwMode="auto">
            <a:xfrm>
              <a:off x="10062500" y="199947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7A681D-C2F1-C894-6886-A6423D9BB273}"/>
                </a:ext>
              </a:extLst>
            </p:cNvPr>
            <p:cNvSpPr txBox="1"/>
            <p:nvPr/>
          </p:nvSpPr>
          <p:spPr>
            <a:xfrm>
              <a:off x="10795007" y="1836420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8F9BB2-516F-3DD4-9342-5E37DD496B7C}"/>
                </a:ext>
              </a:extLst>
            </p:cNvPr>
            <p:cNvSpPr txBox="1"/>
            <p:nvPr/>
          </p:nvSpPr>
          <p:spPr>
            <a:xfrm>
              <a:off x="7140575" y="2101277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0CED10-7BA8-DD45-BAD7-30B14B2E59AF}"/>
                </a:ext>
              </a:extLst>
            </p:cNvPr>
            <p:cNvSpPr txBox="1"/>
            <p:nvPr/>
          </p:nvSpPr>
          <p:spPr>
            <a:xfrm>
              <a:off x="8736228" y="145738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CBF541-8857-6AF6-EBB0-1495BECEFB07}"/>
                </a:ext>
              </a:extLst>
            </p:cNvPr>
            <p:cNvSpPr txBox="1"/>
            <p:nvPr/>
          </p:nvSpPr>
          <p:spPr>
            <a:xfrm>
              <a:off x="8739019" y="1086169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35591F-9264-4360-B4C3-06C9F7DB98B3}"/>
                </a:ext>
              </a:extLst>
            </p:cNvPr>
            <p:cNvSpPr txBox="1"/>
            <p:nvPr/>
          </p:nvSpPr>
          <p:spPr>
            <a:xfrm>
              <a:off x="9672071" y="1090038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0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 animBg="1"/>
      <p:bldP spid="2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45546"/>
          </a:xfrm>
        </p:spPr>
        <p:txBody>
          <a:bodyPr/>
          <a:lstStyle/>
          <a:p>
            <a:r>
              <a:rPr lang="en-US" dirty="0"/>
              <a:t>Comparing Two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5296" y="843457"/>
            <a:ext cx="10690411" cy="57378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You </a:t>
            </a:r>
            <a:r>
              <a:rPr lang="en-US" sz="2200" dirty="0">
                <a:solidFill>
                  <a:schemeClr val="accent1"/>
                </a:solidFill>
              </a:rPr>
              <a:t>cannot compare entire structs</a:t>
            </a:r>
            <a:r>
              <a:rPr lang="en-US" sz="2200" dirty="0"/>
              <a:t>, you must </a:t>
            </a:r>
            <a:r>
              <a:rPr lang="en-US" sz="2200" dirty="0">
                <a:solidFill>
                  <a:schemeClr val="accent1"/>
                </a:solidFill>
              </a:rPr>
              <a:t>compare them one member at a time</a:t>
            </a:r>
            <a:endParaRPr lang="en-US" sz="2200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200" dirty="0"/>
          </a:p>
          <a:p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195273" y="3861155"/>
            <a:ext cx="6869070" cy="2340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(car1.state, car2.state)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(car1.plate, car2.plate) == 0)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(car1.doors == car2.doors))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("Same\n");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("Different\n");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6CDE2-6F5C-0883-170E-D61E034F480C}"/>
              </a:ext>
            </a:extLst>
          </p:cNvPr>
          <p:cNvSpPr txBox="1"/>
          <p:nvPr/>
        </p:nvSpPr>
        <p:spPr>
          <a:xfrm>
            <a:off x="849404" y="1262871"/>
            <a:ext cx="2636589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doors;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6B57C3-D85A-956C-5EFB-2EACFBC61CD9}"/>
              </a:ext>
            </a:extLst>
          </p:cNvPr>
          <p:cNvSpPr txBox="1"/>
          <p:nvPr/>
        </p:nvSpPr>
        <p:spPr>
          <a:xfrm>
            <a:off x="1450219" y="2996345"/>
            <a:ext cx="945001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"UCSD", 4};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{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{"NY"},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"}, 2};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69D098-701B-9648-72AC-FE17E5660887}"/>
              </a:ext>
            </a:extLst>
          </p:cNvPr>
          <p:cNvGrpSpPr/>
          <p:nvPr/>
        </p:nvGrpSpPr>
        <p:grpSpPr>
          <a:xfrm>
            <a:off x="3740101" y="1379955"/>
            <a:ext cx="3219292" cy="1397048"/>
            <a:chOff x="1036779" y="487584"/>
            <a:chExt cx="3219292" cy="13970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F0ACC52-55F5-98D3-D3CD-CEAF2F653CB0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CD682D-B4E2-9988-3679-72E8EEFEA731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DDA82C-6450-01E6-E99B-9F06B22DFE34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B156B3F-EE96-B921-EC7E-7873D5C6871B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ECD2670-AB99-20B3-D9B6-6CEEDBFD465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9B457B-A474-A7A9-DC09-94AFF544DF7D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945473-6B86-DFE8-511C-27250B4DD9E7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B88A8E-EEA9-F9DE-9C5A-776A70CE245E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A225FE-FD6B-9E11-884C-4DC3F1ED38B6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F24568-FECF-7D1B-6873-700352F6F4BA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9E5FBF-A918-09DA-65EA-789560564CD5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E275338-A135-5C2F-D69E-2486BA51A1C8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3AD9230-D1EF-E73B-D2EC-75FC00C8AB38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1B73ADE-0282-AD14-5A93-AA7738C395C8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1EC3C6-2673-EDFB-3788-14CBC9237F55}"/>
              </a:ext>
            </a:extLst>
          </p:cNvPr>
          <p:cNvGrpSpPr/>
          <p:nvPr/>
        </p:nvGrpSpPr>
        <p:grpSpPr>
          <a:xfrm>
            <a:off x="7228343" y="1397293"/>
            <a:ext cx="3219292" cy="1397048"/>
            <a:chOff x="1036779" y="487584"/>
            <a:chExt cx="3219292" cy="13970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A353FB-1B86-425F-4188-399D0CE9FC0C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57747FA-F22D-F626-5EA5-5EC2C9396606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AE1A167-7110-BA13-091C-6B28F8F4D05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7890E8C-E6FE-1771-2EDD-BEFCBA681269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ADF5CE-CD6F-C10D-5D5C-F5F40EB41AD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38CE1A6-B6CB-8D73-53FE-4D4206288D6A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D0ED3A2-348B-8AB7-3723-53FB25DA032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86EAEA-6521-2206-2E6F-4E4EE627F72D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abc</a:t>
              </a:r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B49CB4-9F76-94C1-CB4A-400A64945D08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DCD781-94CD-A5C3-6818-F946F998E049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"NY"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86D47D-5F68-295D-FB0A-21C15B014E4E}"/>
                </a:ext>
              </a:extLst>
            </p:cNvPr>
            <p:cNvSpPr txBox="1"/>
            <p:nvPr/>
          </p:nvSpPr>
          <p:spPr>
            <a:xfrm>
              <a:off x="1036779" y="1515300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D6C42E6-DF3A-FDBD-DF7B-BCA44BA752BD}"/>
                </a:ext>
              </a:extLst>
            </p:cNvPr>
            <p:cNvGrpSpPr/>
            <p:nvPr/>
          </p:nvGrpSpPr>
          <p:grpSpPr>
            <a:xfrm>
              <a:off x="1135680" y="487584"/>
              <a:ext cx="1648098" cy="376019"/>
              <a:chOff x="1828800" y="4565313"/>
              <a:chExt cx="1648098" cy="37601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8720-A2B5-5909-4CE8-7AA90C93E07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doors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8767848-A082-E0DF-7D62-B5BD88377614}"/>
                  </a:ext>
                </a:extLst>
              </p:cNvPr>
              <p:cNvSpPr txBox="1"/>
              <p:nvPr/>
            </p:nvSpPr>
            <p:spPr>
              <a:xfrm>
                <a:off x="2562498" y="4565313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31302"/>
          </a:xfrm>
        </p:spPr>
        <p:txBody>
          <a:bodyPr/>
          <a:lstStyle/>
          <a:p>
            <a:r>
              <a:rPr lang="en-US" dirty="0"/>
              <a:t>Struct  Arrays: Dynamic Allocation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577912" y="969680"/>
            <a:ext cx="7384113" cy="11312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malloc(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(*pt2) * </a:t>
            </a:r>
            <a:r>
              <a:rPr lang="en-US" altLang="en-US" sz="2000" b="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HOLIDAY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A427F-853D-6092-D0C4-607C572E7C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5FB50B-7B07-89EB-48FF-F8DB63788465}"/>
              </a:ext>
            </a:extLst>
          </p:cNvPr>
          <p:cNvSpPr txBox="1">
            <a:spLocks/>
          </p:cNvSpPr>
          <p:nvPr/>
        </p:nvSpPr>
        <p:spPr bwMode="auto">
          <a:xfrm>
            <a:off x="1185089" y="3102869"/>
            <a:ext cx="6080231" cy="34425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(*pt1).day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12;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25;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(pt2+1)-&gt;day = 22;	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//or (*(pt2+1)).month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free(pt1);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 = NULL;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free(pt2);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 = NULL;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6A568-00D4-DA4F-7331-0F34339E00C4}"/>
              </a:ext>
            </a:extLst>
          </p:cNvPr>
          <p:cNvSpPr txBox="1"/>
          <p:nvPr/>
        </p:nvSpPr>
        <p:spPr>
          <a:xfrm>
            <a:off x="7913056" y="581870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FFA4B-8009-50BF-DEFD-C6E0C6009BA8}"/>
              </a:ext>
            </a:extLst>
          </p:cNvPr>
          <p:cNvSpPr txBox="1"/>
          <p:nvPr/>
        </p:nvSpPr>
        <p:spPr>
          <a:xfrm>
            <a:off x="8101606" y="617611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4D36F-586C-15CD-B5AD-F87B512E4C0E}"/>
              </a:ext>
            </a:extLst>
          </p:cNvPr>
          <p:cNvCxnSpPr>
            <a:cxnSpLocks/>
          </p:cNvCxnSpPr>
          <p:nvPr/>
        </p:nvCxnSpPr>
        <p:spPr bwMode="auto">
          <a:xfrm>
            <a:off x="8284486" y="6370048"/>
            <a:ext cx="1306199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D5E7FC-5295-F134-295C-A04719289ACC}"/>
              </a:ext>
            </a:extLst>
          </p:cNvPr>
          <p:cNvSpPr txBox="1"/>
          <p:nvPr/>
        </p:nvSpPr>
        <p:spPr>
          <a:xfrm>
            <a:off x="10486700" y="603823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055C55-91D0-A6C8-C234-512C7855432D}"/>
              </a:ext>
            </a:extLst>
          </p:cNvPr>
          <p:cNvSpPr txBox="1"/>
          <p:nvPr/>
        </p:nvSpPr>
        <p:spPr>
          <a:xfrm>
            <a:off x="9527530" y="6327918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05507-8306-AF71-C6C1-A64CE41D60B8}"/>
              </a:ext>
            </a:extLst>
          </p:cNvPr>
          <p:cNvSpPr txBox="1"/>
          <p:nvPr/>
        </p:nvSpPr>
        <p:spPr>
          <a:xfrm>
            <a:off x="9551435" y="603646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C6979-10E8-3948-36AB-5F6B3326CB83}"/>
              </a:ext>
            </a:extLst>
          </p:cNvPr>
          <p:cNvSpPr txBox="1"/>
          <p:nvPr/>
        </p:nvSpPr>
        <p:spPr>
          <a:xfrm>
            <a:off x="9554226" y="566525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3B0B5-4EF4-CF95-4F52-F118D6D690F4}"/>
              </a:ext>
            </a:extLst>
          </p:cNvPr>
          <p:cNvSpPr txBox="1"/>
          <p:nvPr/>
        </p:nvSpPr>
        <p:spPr>
          <a:xfrm>
            <a:off x="10487278" y="566912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11472-AF34-9F67-9DCD-A656022EE6E4}"/>
              </a:ext>
            </a:extLst>
          </p:cNvPr>
          <p:cNvSpPr txBox="1"/>
          <p:nvPr/>
        </p:nvSpPr>
        <p:spPr>
          <a:xfrm>
            <a:off x="10486700" y="529581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84419-4BC4-1815-7E68-A2D260019ED6}"/>
              </a:ext>
            </a:extLst>
          </p:cNvPr>
          <p:cNvSpPr txBox="1"/>
          <p:nvPr/>
        </p:nvSpPr>
        <p:spPr>
          <a:xfrm>
            <a:off x="9551435" y="5294041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B573F-A3E1-3DC0-53F8-3165F385F7D1}"/>
              </a:ext>
            </a:extLst>
          </p:cNvPr>
          <p:cNvSpPr txBox="1"/>
          <p:nvPr/>
        </p:nvSpPr>
        <p:spPr>
          <a:xfrm>
            <a:off x="9554226" y="4922827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FD589-FA74-DA7B-F900-89B80608B418}"/>
              </a:ext>
            </a:extLst>
          </p:cNvPr>
          <p:cNvSpPr txBox="1"/>
          <p:nvPr/>
        </p:nvSpPr>
        <p:spPr>
          <a:xfrm>
            <a:off x="10487278" y="492669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8F6A36-6C86-8457-9DA9-1E3F2813B4D2}"/>
              </a:ext>
            </a:extLst>
          </p:cNvPr>
          <p:cNvSpPr txBox="1"/>
          <p:nvPr/>
        </p:nvSpPr>
        <p:spPr>
          <a:xfrm>
            <a:off x="10491634" y="4547974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EEA58-D8BD-C6F9-1596-C7B9DF7E1313}"/>
              </a:ext>
            </a:extLst>
          </p:cNvPr>
          <p:cNvSpPr txBox="1"/>
          <p:nvPr/>
        </p:nvSpPr>
        <p:spPr>
          <a:xfrm>
            <a:off x="9556369" y="454620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AB7B38-503A-3FEE-FC3B-47A2F1F6D8F3}"/>
              </a:ext>
            </a:extLst>
          </p:cNvPr>
          <p:cNvSpPr txBox="1"/>
          <p:nvPr/>
        </p:nvSpPr>
        <p:spPr>
          <a:xfrm>
            <a:off x="9559160" y="417499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AD913-3FE7-D7EF-B3E7-A65C9592AEE1}"/>
              </a:ext>
            </a:extLst>
          </p:cNvPr>
          <p:cNvSpPr txBox="1"/>
          <p:nvPr/>
        </p:nvSpPr>
        <p:spPr>
          <a:xfrm>
            <a:off x="10492212" y="4178860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AD87E3-CF84-BB20-314E-C1F8018F90E5}"/>
              </a:ext>
            </a:extLst>
          </p:cNvPr>
          <p:cNvSpPr txBox="1"/>
          <p:nvPr/>
        </p:nvSpPr>
        <p:spPr>
          <a:xfrm>
            <a:off x="10493847" y="380997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135C8F-35F5-7837-A093-B39DA3488531}"/>
              </a:ext>
            </a:extLst>
          </p:cNvPr>
          <p:cNvSpPr txBox="1"/>
          <p:nvPr/>
        </p:nvSpPr>
        <p:spPr>
          <a:xfrm>
            <a:off x="9558582" y="3808208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8A85B-3825-BDE1-1EE9-4348AB409642}"/>
              </a:ext>
            </a:extLst>
          </p:cNvPr>
          <p:cNvSpPr txBox="1"/>
          <p:nvPr/>
        </p:nvSpPr>
        <p:spPr>
          <a:xfrm>
            <a:off x="9561373" y="3436994"/>
            <a:ext cx="9352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877EC9-0CF5-B8FE-7518-72418D617C06}"/>
              </a:ext>
            </a:extLst>
          </p:cNvPr>
          <p:cNvSpPr txBox="1"/>
          <p:nvPr/>
        </p:nvSpPr>
        <p:spPr>
          <a:xfrm>
            <a:off x="10494425" y="344086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325FF-75E5-CD82-C448-AD5C9FD9DFF0}"/>
              </a:ext>
            </a:extLst>
          </p:cNvPr>
          <p:cNvSpPr txBox="1"/>
          <p:nvPr/>
        </p:nvSpPr>
        <p:spPr>
          <a:xfrm>
            <a:off x="10493269" y="306396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831C35-D7D2-E071-2AFA-46DB85F35C7E}"/>
              </a:ext>
            </a:extLst>
          </p:cNvPr>
          <p:cNvSpPr txBox="1"/>
          <p:nvPr/>
        </p:nvSpPr>
        <p:spPr>
          <a:xfrm>
            <a:off x="9558004" y="306219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29C42-973B-3379-4E7F-1123B44D89B3}"/>
              </a:ext>
            </a:extLst>
          </p:cNvPr>
          <p:cNvSpPr txBox="1"/>
          <p:nvPr/>
        </p:nvSpPr>
        <p:spPr>
          <a:xfrm>
            <a:off x="9560795" y="269097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1502FB-FAC9-B145-9D7A-DC1643124DAA}"/>
              </a:ext>
            </a:extLst>
          </p:cNvPr>
          <p:cNvSpPr txBox="1"/>
          <p:nvPr/>
        </p:nvSpPr>
        <p:spPr>
          <a:xfrm>
            <a:off x="10493847" y="269484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6A13A5-9FD3-2DE3-C2CC-0F0CED56A4FA}"/>
              </a:ext>
            </a:extLst>
          </p:cNvPr>
          <p:cNvSpPr txBox="1"/>
          <p:nvPr/>
        </p:nvSpPr>
        <p:spPr>
          <a:xfrm>
            <a:off x="10486700" y="603646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43778-A6E9-D1EE-942E-02B34EFFC7EF}"/>
              </a:ext>
            </a:extLst>
          </p:cNvPr>
          <p:cNvSpPr txBox="1"/>
          <p:nvPr/>
        </p:nvSpPr>
        <p:spPr>
          <a:xfrm>
            <a:off x="10485248" y="568096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696B89-1D37-CAA9-5CB7-99D530D3E7CA}"/>
              </a:ext>
            </a:extLst>
          </p:cNvPr>
          <p:cNvSpPr txBox="1"/>
          <p:nvPr/>
        </p:nvSpPr>
        <p:spPr>
          <a:xfrm>
            <a:off x="10465607" y="492189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3F7FB1-C10A-977E-0B0A-8A8C89F658DD}"/>
              </a:ext>
            </a:extLst>
          </p:cNvPr>
          <p:cNvSpPr txBox="1"/>
          <p:nvPr/>
        </p:nvSpPr>
        <p:spPr>
          <a:xfrm>
            <a:off x="8578690" y="533290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68A7C1-5929-BCDB-6FF6-0C5377B20C48}"/>
              </a:ext>
            </a:extLst>
          </p:cNvPr>
          <p:cNvSpPr txBox="1"/>
          <p:nvPr/>
        </p:nvSpPr>
        <p:spPr>
          <a:xfrm>
            <a:off x="8606341" y="4597899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CF52E1-9F1E-6D9F-8DA7-C44F0EB5746D}"/>
              </a:ext>
            </a:extLst>
          </p:cNvPr>
          <p:cNvSpPr txBox="1"/>
          <p:nvPr/>
        </p:nvSpPr>
        <p:spPr>
          <a:xfrm>
            <a:off x="8606341" y="3919721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FD6646-00E8-BA6E-BC8F-4204C986E294}"/>
              </a:ext>
            </a:extLst>
          </p:cNvPr>
          <p:cNvSpPr txBox="1"/>
          <p:nvPr/>
        </p:nvSpPr>
        <p:spPr>
          <a:xfrm>
            <a:off x="8578690" y="3144422"/>
            <a:ext cx="110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ptr2+4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8A8CE-81C7-673C-7705-2F957BD3F340}"/>
              </a:ext>
            </a:extLst>
          </p:cNvPr>
          <p:cNvSpPr txBox="1"/>
          <p:nvPr/>
        </p:nvSpPr>
        <p:spPr>
          <a:xfrm>
            <a:off x="8356388" y="2000007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3E881-9362-5DD0-7D3B-481897C688B7}"/>
              </a:ext>
            </a:extLst>
          </p:cNvPr>
          <p:cNvSpPr txBox="1"/>
          <p:nvPr/>
        </p:nvSpPr>
        <p:spPr>
          <a:xfrm>
            <a:off x="9806217" y="186036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C7EFF-1122-4E1B-52E5-F172646D8262}"/>
              </a:ext>
            </a:extLst>
          </p:cNvPr>
          <p:cNvSpPr txBox="1"/>
          <p:nvPr/>
        </p:nvSpPr>
        <p:spPr>
          <a:xfrm>
            <a:off x="9809008" y="148914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3D2705-47F9-AF10-2E30-8D7BE38D2FB5}"/>
              </a:ext>
            </a:extLst>
          </p:cNvPr>
          <p:cNvSpPr txBox="1"/>
          <p:nvPr/>
        </p:nvSpPr>
        <p:spPr>
          <a:xfrm>
            <a:off x="8173508" y="172263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ptr1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8B9CE-E4EF-B64B-2F5F-C2F9BE637CDD}"/>
              </a:ext>
            </a:extLst>
          </p:cNvPr>
          <p:cNvCxnSpPr>
            <a:cxnSpLocks/>
          </p:cNvCxnSpPr>
          <p:nvPr/>
        </p:nvCxnSpPr>
        <p:spPr bwMode="auto">
          <a:xfrm>
            <a:off x="8606341" y="2184673"/>
            <a:ext cx="1199876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38C7D9-A571-EDD3-593E-8D2A854A2DFB}"/>
              </a:ext>
            </a:extLst>
          </p:cNvPr>
          <p:cNvSpPr txBox="1"/>
          <p:nvPr/>
        </p:nvSpPr>
        <p:spPr>
          <a:xfrm>
            <a:off x="10733182" y="18578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B5DEB0-78BC-6758-F637-4A491558997B}"/>
              </a:ext>
            </a:extLst>
          </p:cNvPr>
          <p:cNvSpPr txBox="1"/>
          <p:nvPr/>
        </p:nvSpPr>
        <p:spPr>
          <a:xfrm>
            <a:off x="10731730" y="15023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8D2977-155F-84A5-D08A-8BA79BB83F5D}"/>
              </a:ext>
            </a:extLst>
          </p:cNvPr>
          <p:cNvSpPr txBox="1"/>
          <p:nvPr/>
        </p:nvSpPr>
        <p:spPr>
          <a:xfrm>
            <a:off x="10737332" y="1844353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43F199-36A7-39EF-2BBD-4E3F4E3C21F7}"/>
              </a:ext>
            </a:extLst>
          </p:cNvPr>
          <p:cNvSpPr txBox="1"/>
          <p:nvPr/>
        </p:nvSpPr>
        <p:spPr>
          <a:xfrm>
            <a:off x="10735880" y="148885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295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35" grpId="0" animBg="1"/>
      <p:bldP spid="39" grpId="0" animBg="1"/>
      <p:bldP spid="40" grpId="0" animBg="1"/>
      <p:bldP spid="37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30" y="203109"/>
            <a:ext cx="11589848" cy="451852"/>
          </a:xfrm>
        </p:spPr>
        <p:txBody>
          <a:bodyPr/>
          <a:lstStyle/>
          <a:p>
            <a:r>
              <a:rPr lang="en-US" dirty="0"/>
              <a:t>Formal Parameter structs: contents set with shallow copies!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222" y="654960"/>
            <a:ext cx="11879249" cy="52091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FF0000"/>
                </a:solidFill>
              </a:rPr>
              <a:t>WARNING: </a:t>
            </a:r>
            <a:r>
              <a:rPr lang="en-US" sz="2200" dirty="0"/>
              <a:t>When you </a:t>
            </a:r>
            <a:r>
              <a:rPr lang="en-US" sz="2200" dirty="0">
                <a:solidFill>
                  <a:srgbClr val="7030A0"/>
                </a:solidFill>
              </a:rPr>
              <a:t>pass a struct, </a:t>
            </a:r>
            <a:r>
              <a:rPr lang="en-US" sz="2200" b="1" dirty="0">
                <a:solidFill>
                  <a:srgbClr val="7030A0"/>
                </a:solidFill>
              </a:rPr>
              <a:t>you pass a copy </a:t>
            </a:r>
            <a:r>
              <a:rPr lang="en-US" sz="2200" dirty="0">
                <a:solidFill>
                  <a:srgbClr val="7030A0"/>
                </a:solidFill>
              </a:rPr>
              <a:t>of all the struct members</a:t>
            </a:r>
          </a:p>
          <a:p>
            <a:pPr lvl="1"/>
            <a:r>
              <a:rPr lang="en-US" sz="2200" dirty="0">
                <a:solidFill>
                  <a:srgbClr val="7030A0"/>
                </a:solidFill>
              </a:rPr>
              <a:t>This is a shallow copy (shallow copy – so if you have members that are pointers watch out)</a:t>
            </a:r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/>
              <a:t>More often code will </a:t>
            </a:r>
            <a:r>
              <a:rPr lang="en-US" sz="2200" dirty="0">
                <a:solidFill>
                  <a:schemeClr val="accent1"/>
                </a:solidFill>
              </a:rPr>
              <a:t>pass the pointer to a struct </a:t>
            </a:r>
            <a:r>
              <a:rPr lang="en-US" sz="2200" dirty="0">
                <a:solidFill>
                  <a:schemeClr val="tx2"/>
                </a:solidFill>
              </a:rPr>
              <a:t>to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avoid the copy costs </a:t>
            </a:r>
          </a:p>
          <a:p>
            <a:pPr lvl="1"/>
            <a:r>
              <a:rPr lang="en-US" sz="2200" dirty="0"/>
              <a:t>Be </a:t>
            </a:r>
            <a:r>
              <a:rPr lang="en-US" sz="2200" dirty="0">
                <a:solidFill>
                  <a:schemeClr val="accent1"/>
                </a:solidFill>
              </a:rPr>
              <a:t>careful and not modify what the pointer points </a:t>
            </a:r>
            <a:r>
              <a:rPr lang="en-US" sz="2200" dirty="0"/>
              <a:t>to (unless it is an output parameter)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Tradeoffs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Passing a pointer is cheaper and takes less space unless struct is small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Member access cost:  </a:t>
            </a:r>
            <a:r>
              <a:rPr lang="en-US" sz="2200" dirty="0"/>
              <a:t>indirect accesses through pointers to a struct member </a:t>
            </a:r>
            <a:r>
              <a:rPr lang="en-US" sz="2200" dirty="0">
                <a:solidFill>
                  <a:schemeClr val="accent1"/>
                </a:solidFill>
              </a:rPr>
              <a:t>may</a:t>
            </a:r>
            <a:r>
              <a:rPr lang="en-US" sz="2200" dirty="0"/>
              <a:t> be a bit more expensive and </a:t>
            </a:r>
            <a:r>
              <a:rPr lang="en-US" sz="2200" dirty="0">
                <a:solidFill>
                  <a:schemeClr val="accent1"/>
                </a:solidFill>
              </a:rPr>
              <a:t>might be harder for compiler to optimize </a:t>
            </a:r>
            <a:endParaRPr lang="en-US" sz="2200" dirty="0"/>
          </a:p>
          <a:p>
            <a:pPr lvl="1"/>
            <a:r>
              <a:rPr lang="en-US" sz="2200" dirty="0"/>
              <a:t>For small structs like a </a:t>
            </a:r>
            <a:r>
              <a:rPr lang="en-US" sz="2200" dirty="0">
                <a:solidFill>
                  <a:schemeClr val="accent1"/>
                </a:solidFill>
              </a:rPr>
              <a:t>struct date </a:t>
            </a:r>
            <a:r>
              <a:rPr lang="en-US" sz="2200" dirty="0">
                <a:solidFill>
                  <a:srgbClr val="2C895B"/>
                </a:solidFill>
              </a:rPr>
              <a:t>passing a copy is fine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For </a:t>
            </a:r>
            <a:r>
              <a:rPr lang="en-US" sz="2200" dirty="0"/>
              <a:t>large structs always use pointers (arrays of struct, pass a pointer)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For me, I always pass pointers to structs as parameters regardless of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FAB8C-C057-B44E-8294-93F6E93165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9093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4" y="167900"/>
            <a:ext cx="11522674" cy="470205"/>
          </a:xfrm>
        </p:spPr>
        <p:txBody>
          <a:bodyPr/>
          <a:lstStyle/>
          <a:p>
            <a:r>
              <a:rPr lang="en-US" sz="2800" dirty="0"/>
              <a:t>Struct Function Parameters – Be Careful it is not like arrays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1203649" y="810339"/>
            <a:ext cx="4899175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change1(struct vehicle car)</a:t>
            </a:r>
            <a:endParaRPr lang="en-US" sz="2000" b="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car.date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2022;   // oops!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</a:t>
            </a:r>
            <a:r>
              <a:rPr lang="en-US" altLang="en-US" sz="2000" b="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car.state</a:t>
            </a: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change1(name);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2D990-409A-603F-ADB4-B3E0B27671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77030E-7F70-4198-67B7-6615D8E43F74}"/>
              </a:ext>
            </a:extLst>
          </p:cNvPr>
          <p:cNvGrpSpPr/>
          <p:nvPr/>
        </p:nvGrpSpPr>
        <p:grpSpPr>
          <a:xfrm>
            <a:off x="6176865" y="810339"/>
            <a:ext cx="3882138" cy="1205695"/>
            <a:chOff x="373933" y="494271"/>
            <a:chExt cx="3882138" cy="12056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066CEB-E0BC-9B76-4904-EDA9470DC29A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CAE4A0-CA04-CBD0-B550-9421DC03DE69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5AB42-3586-E597-3D41-CCC1A3533B2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C2B00C-17A6-A29C-8DE7-82B87C0316C7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947408-055F-5010-4725-31F9253E211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92B0FF-4D85-9285-E56F-7F7E58C2547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F73E36-620A-0550-27DE-11D7873506EA}"/>
                </a:ext>
              </a:extLst>
            </p:cNvPr>
            <p:cNvCxnSpPr/>
            <p:nvPr/>
          </p:nvCxnSpPr>
          <p:spPr bwMode="auto">
            <a:xfrm>
              <a:off x="2587468" y="1096573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841966-2151-09A1-F4DC-2CB72E2C3CA0}"/>
                </a:ext>
              </a:extLst>
            </p:cNvPr>
            <p:cNvSpPr txBox="1"/>
            <p:nvPr/>
          </p:nvSpPr>
          <p:spPr>
            <a:xfrm>
              <a:off x="3341672" y="920560"/>
              <a:ext cx="91439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"UCSD"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75664-1B2A-20FD-45E2-D9BC7E7FCEEF}"/>
                </a:ext>
              </a:extLst>
            </p:cNvPr>
            <p:cNvCxnSpPr/>
            <p:nvPr/>
          </p:nvCxnSpPr>
          <p:spPr bwMode="auto">
            <a:xfrm>
              <a:off x="2587468" y="1506647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C88A2-64A6-6D42-E906-0EE36E6ABF2C}"/>
                </a:ext>
              </a:extLst>
            </p:cNvPr>
            <p:cNvSpPr txBox="1"/>
            <p:nvPr/>
          </p:nvSpPr>
          <p:spPr>
            <a:xfrm>
              <a:off x="3341673" y="1330634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29785B-D63A-B768-B0E3-67FB4BBFFD5A}"/>
                </a:ext>
              </a:extLst>
            </p:cNvPr>
            <p:cNvSpPr txBox="1"/>
            <p:nvPr/>
          </p:nvSpPr>
          <p:spPr>
            <a:xfrm>
              <a:off x="373933" y="1041599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name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EF2CF9-490B-14B2-905B-75746D87347F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87404A-FDAA-0D60-72DE-A71BF22D83E7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DE0137-E456-B8D1-DD12-64D91210B85B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5BA4C48-71D7-42CA-2ABA-0371A4714476}"/>
              </a:ext>
            </a:extLst>
          </p:cNvPr>
          <p:cNvGrpSpPr/>
          <p:nvPr/>
        </p:nvGrpSpPr>
        <p:grpSpPr>
          <a:xfrm>
            <a:off x="6169659" y="2114162"/>
            <a:ext cx="2407667" cy="1105531"/>
            <a:chOff x="373933" y="494271"/>
            <a:chExt cx="2407667" cy="11055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154E854-CC6C-A175-2EB4-8F7EAEFA6D32}"/>
                </a:ext>
              </a:extLst>
            </p:cNvPr>
            <p:cNvGrpSpPr/>
            <p:nvPr/>
          </p:nvGrpSpPr>
          <p:grpSpPr>
            <a:xfrm>
              <a:off x="1119517" y="1230470"/>
              <a:ext cx="1645920" cy="369332"/>
              <a:chOff x="1828800" y="4572000"/>
              <a:chExt cx="1645920" cy="36933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2CFA177-F57F-D8E9-F89A-3341F6F062A4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CCA6AA5-5174-176D-0884-7234EA802CB9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6E15CD7-A03B-14F9-E9E7-EEA92E308AAF}"/>
                </a:ext>
              </a:extLst>
            </p:cNvPr>
            <p:cNvGrpSpPr/>
            <p:nvPr/>
          </p:nvGrpSpPr>
          <p:grpSpPr>
            <a:xfrm>
              <a:off x="1123307" y="864134"/>
              <a:ext cx="1645920" cy="369332"/>
              <a:chOff x="1828800" y="4572000"/>
              <a:chExt cx="1645920" cy="369332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475C46B-1641-B316-E678-A3F1F7EBFD35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6643240-4C88-AB7C-C759-2793FF470D7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7F0602-F96C-1E6C-FB2F-5DECB80CFF59}"/>
                </a:ext>
              </a:extLst>
            </p:cNvPr>
            <p:cNvSpPr txBox="1"/>
            <p:nvPr/>
          </p:nvSpPr>
          <p:spPr>
            <a:xfrm>
              <a:off x="373933" y="1041599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367C2D-76EF-D276-3D66-862A840D775E}"/>
                </a:ext>
              </a:extLst>
            </p:cNvPr>
            <p:cNvGrpSpPr/>
            <p:nvPr/>
          </p:nvGrpSpPr>
          <p:grpSpPr>
            <a:xfrm>
              <a:off x="1135680" y="494271"/>
              <a:ext cx="1645920" cy="369332"/>
              <a:chOff x="1828800" y="4572000"/>
              <a:chExt cx="1645920" cy="3693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D3834D-FB36-0861-A764-97281861FF3C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date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DBF26C-24B9-1CC8-40E9-926D387B091E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</p:grpSp>
      <p:sp>
        <p:nvSpPr>
          <p:cNvPr id="62" name="U-Turn Arrow 61">
            <a:extLst>
              <a:ext uri="{FF2B5EF4-FFF2-40B4-BE49-F238E27FC236}">
                <a16:creationId xmlns:a16="http://schemas.microsoft.com/office/drawing/2014/main" id="{DF14ACD8-6A05-0BB4-1505-D668742B7F4D}"/>
              </a:ext>
            </a:extLst>
          </p:cNvPr>
          <p:cNvSpPr/>
          <p:nvPr/>
        </p:nvSpPr>
        <p:spPr>
          <a:xfrm rot="16200000" flipV="1">
            <a:off x="9008696" y="838438"/>
            <a:ext cx="1264593" cy="2363618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32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123D5527-8D4D-0025-E4DB-C7E089E54DBC}"/>
              </a:ext>
            </a:extLst>
          </p:cNvPr>
          <p:cNvSpPr/>
          <p:nvPr/>
        </p:nvSpPr>
        <p:spPr>
          <a:xfrm rot="16200000" flipV="1">
            <a:off x="8859261" y="1439380"/>
            <a:ext cx="1247282" cy="2045319"/>
          </a:xfrm>
          <a:prstGeom prst="uturnArrow">
            <a:avLst>
              <a:gd name="adj1" fmla="val 3917"/>
              <a:gd name="adj2" fmla="val 5426"/>
              <a:gd name="adj3" fmla="val 29939"/>
              <a:gd name="adj4" fmla="val 39265"/>
              <a:gd name="adj5" fmla="val 2875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8D1931-9CF2-9C21-A5FC-8A3A6703F8E3}"/>
              </a:ext>
            </a:extLst>
          </p:cNvPr>
          <p:cNvSpPr txBox="1"/>
          <p:nvPr/>
        </p:nvSpPr>
        <p:spPr>
          <a:xfrm>
            <a:off x="9144605" y="1638049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12BD16FB-5FB3-8ED9-17AE-8AFDC67E044B}"/>
              </a:ext>
            </a:extLst>
          </p:cNvPr>
          <p:cNvSpPr txBox="1">
            <a:spLocks/>
          </p:cNvSpPr>
          <p:nvPr/>
        </p:nvSpPr>
        <p:spPr bwMode="auto">
          <a:xfrm>
            <a:off x="1203649" y="3842855"/>
            <a:ext cx="4818310" cy="27193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change2(struct vehicle *car)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car-&gt;date = 2022;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*(car-&gt;state) = "P";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change2(name);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3CB401C-9748-A5F6-AF05-356BAC751665}"/>
              </a:ext>
            </a:extLst>
          </p:cNvPr>
          <p:cNvGrpSpPr/>
          <p:nvPr/>
        </p:nvGrpSpPr>
        <p:grpSpPr>
          <a:xfrm>
            <a:off x="6096000" y="4019096"/>
            <a:ext cx="3882138" cy="2326790"/>
            <a:chOff x="4837076" y="3742206"/>
            <a:chExt cx="3882138" cy="232679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72419F-49AB-438F-CB1A-58669B980A64}"/>
                </a:ext>
              </a:extLst>
            </p:cNvPr>
            <p:cNvGrpSpPr/>
            <p:nvPr/>
          </p:nvGrpSpPr>
          <p:grpSpPr>
            <a:xfrm>
              <a:off x="4837076" y="3742206"/>
              <a:ext cx="3882138" cy="1205695"/>
              <a:chOff x="373933" y="494271"/>
              <a:chExt cx="3882138" cy="120569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FA1ADBC1-59EE-271C-70A2-A91085E9033A}"/>
                  </a:ext>
                </a:extLst>
              </p:cNvPr>
              <p:cNvGrpSpPr/>
              <p:nvPr/>
            </p:nvGrpSpPr>
            <p:grpSpPr>
              <a:xfrm>
                <a:off x="1119517" y="1230470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C63448E-DB4B-36AA-A812-43905D87A01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73CB3C7-4362-81AB-461B-C2CCA3F0E21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BC85147-DA2A-3819-652E-FDBD23E7A96F}"/>
                  </a:ext>
                </a:extLst>
              </p:cNvPr>
              <p:cNvGrpSpPr/>
              <p:nvPr/>
            </p:nvGrpSpPr>
            <p:grpSpPr>
              <a:xfrm>
                <a:off x="1123307" y="864134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D33D407-8866-4431-A442-415B0B343292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9F7C07F-9933-B258-2692-6DBA0DD7499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8B4BD17-ED8C-E3ED-FE2A-F1021AD0592B}"/>
                  </a:ext>
                </a:extLst>
              </p:cNvPr>
              <p:cNvCxnSpPr/>
              <p:nvPr/>
            </p:nvCxnSpPr>
            <p:spPr bwMode="auto">
              <a:xfrm>
                <a:off x="2587468" y="1096573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7EA95B-E1E1-1D6C-4663-8A4C268A0865}"/>
                  </a:ext>
                </a:extLst>
              </p:cNvPr>
              <p:cNvSpPr txBox="1"/>
              <p:nvPr/>
            </p:nvSpPr>
            <p:spPr>
              <a:xfrm>
                <a:off x="3341672" y="920560"/>
                <a:ext cx="914399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"UCSD"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6A148CC-D2C5-8A6C-E35E-D54171B7465B}"/>
                  </a:ext>
                </a:extLst>
              </p:cNvPr>
              <p:cNvCxnSpPr/>
              <p:nvPr/>
            </p:nvCxnSpPr>
            <p:spPr bwMode="auto">
              <a:xfrm>
                <a:off x="2587468" y="1506647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9ED05DD-9F77-5866-6D47-F8671CA71FB6}"/>
                  </a:ext>
                </a:extLst>
              </p:cNvPr>
              <p:cNvSpPr txBox="1"/>
              <p:nvPr/>
            </p:nvSpPr>
            <p:spPr>
              <a:xfrm>
                <a:off x="3341673" y="1330634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84FAED-8EA8-92C5-BEA8-81DFE7EB4271}"/>
                  </a:ext>
                </a:extLst>
              </p:cNvPr>
              <p:cNvSpPr txBox="1"/>
              <p:nvPr/>
            </p:nvSpPr>
            <p:spPr>
              <a:xfrm>
                <a:off x="373933" y="1041599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name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BAC7449-A7B8-E2AF-9485-82F2D8D21D26}"/>
                  </a:ext>
                </a:extLst>
              </p:cNvPr>
              <p:cNvGrpSpPr/>
              <p:nvPr/>
            </p:nvGrpSpPr>
            <p:grpSpPr>
              <a:xfrm>
                <a:off x="1135680" y="494271"/>
                <a:ext cx="1645920" cy="369332"/>
                <a:chOff x="1828800" y="4572000"/>
                <a:chExt cx="164592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7730B5B-C655-F9A1-F56C-40F84816655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date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7E1488-781E-4B7E-8697-89A42FB3BBCE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4</a:t>
                  </a: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70263C2-F8E2-DDF6-0DF7-877A4D42BFB8}"/>
                </a:ext>
              </a:extLst>
            </p:cNvPr>
            <p:cNvGrpSpPr/>
            <p:nvPr/>
          </p:nvGrpSpPr>
          <p:grpSpPr>
            <a:xfrm>
              <a:off x="5491220" y="5699664"/>
              <a:ext cx="1645920" cy="369332"/>
              <a:chOff x="1828800" y="4572000"/>
              <a:chExt cx="1645920" cy="369332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44AB2C3-091C-5F3D-3C91-D0587DEB488A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car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6C03BA9-5629-2BD7-4A2A-3A135D9C77E7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1D9C703-5C7C-A830-705F-3B20F0DA6086}"/>
                </a:ext>
              </a:extLst>
            </p:cNvPr>
            <p:cNvCxnSpPr>
              <a:cxnSpLocks/>
              <a:endCxn id="95" idx="2"/>
            </p:cNvCxnSpPr>
            <p:nvPr/>
          </p:nvCxnSpPr>
          <p:spPr bwMode="auto">
            <a:xfrm flipH="1" flipV="1">
              <a:off x="5948420" y="4847737"/>
              <a:ext cx="736431" cy="104500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3CC4C2-6EFD-99FB-1B1C-7F418AC6E14F}"/>
              </a:ext>
            </a:extLst>
          </p:cNvPr>
          <p:cNvSpPr txBox="1"/>
          <p:nvPr/>
        </p:nvSpPr>
        <p:spPr>
          <a:xfrm>
            <a:off x="7578523" y="4039466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61456F-3B1A-8AE4-9BAE-E3039CF8C9E5}"/>
              </a:ext>
            </a:extLst>
          </p:cNvPr>
          <p:cNvSpPr txBox="1"/>
          <p:nvPr/>
        </p:nvSpPr>
        <p:spPr>
          <a:xfrm>
            <a:off x="9063740" y="4857382"/>
            <a:ext cx="73369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A"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14A0BA-6C2A-48A4-6DD7-09BD1B5FF89D}"/>
              </a:ext>
            </a:extLst>
          </p:cNvPr>
          <p:cNvSpPr txBox="1"/>
          <p:nvPr/>
        </p:nvSpPr>
        <p:spPr>
          <a:xfrm>
            <a:off x="7653790" y="2113195"/>
            <a:ext cx="91440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2022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4DCB4-29EF-7246-F00E-1CEAED8CBA84}"/>
              </a:ext>
            </a:extLst>
          </p:cNvPr>
          <p:cNvGrpSpPr/>
          <p:nvPr/>
        </p:nvGrpSpPr>
        <p:grpSpPr>
          <a:xfrm>
            <a:off x="3250139" y="1600260"/>
            <a:ext cx="2962120" cy="1697885"/>
            <a:chOff x="1883246" y="2524118"/>
            <a:chExt cx="2962120" cy="16978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45FA52-01F2-76D9-7FDC-9B448FE24265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Changes the parameter copy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B91BB3-FBC7-7D8C-34A6-2A93B5BFBC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64306" y="2524118"/>
              <a:ext cx="613956" cy="132855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CE0A18-11DB-49CE-9EC8-064F41715D8A}"/>
              </a:ext>
            </a:extLst>
          </p:cNvPr>
          <p:cNvGrpSpPr/>
          <p:nvPr/>
        </p:nvGrpSpPr>
        <p:grpSpPr>
          <a:xfrm>
            <a:off x="8561163" y="5304654"/>
            <a:ext cx="2962120" cy="805359"/>
            <a:chOff x="1883246" y="3416644"/>
            <a:chExt cx="2962120" cy="8053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36F6-8407-3414-C4B9-227ADE4D2966}"/>
                </a:ext>
              </a:extLst>
            </p:cNvPr>
            <p:cNvSpPr txBox="1"/>
            <p:nvPr/>
          </p:nvSpPr>
          <p:spPr>
            <a:xfrm>
              <a:off x="1883246" y="3852671"/>
              <a:ext cx="29621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Changes the caller's version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57A336-3E9E-3420-3B04-6E83DB35C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0540" y="3416644"/>
              <a:ext cx="1267722" cy="436027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0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0" grpId="0" animBg="1"/>
      <p:bldP spid="81" grpId="0" animBg="1"/>
      <p:bldP spid="112" grpId="0" animBg="1"/>
      <p:bldP spid="110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FE0A-9D4B-E7AC-BD56-AECD7595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5643"/>
          </a:xfrm>
        </p:spPr>
        <p:txBody>
          <a:bodyPr/>
          <a:lstStyle/>
          <a:p>
            <a:r>
              <a:rPr lang="en-US" dirty="0"/>
              <a:t>Struct as an Output Parameter: Deep Copy Example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BC9933-1431-76BA-4963-06C8B6AECE65}"/>
              </a:ext>
            </a:extLst>
          </p:cNvPr>
          <p:cNvSpPr txBox="1">
            <a:spLocks/>
          </p:cNvSpPr>
          <p:nvPr/>
        </p:nvSpPr>
        <p:spPr bwMode="auto">
          <a:xfrm>
            <a:off x="824280" y="674190"/>
            <a:ext cx="2476371" cy="13462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endParaRPr lang="en-US" altLang="en-US" sz="2000" b="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850B96-F77C-56CD-B09A-FC27DEB4F443}"/>
              </a:ext>
            </a:extLst>
          </p:cNvPr>
          <p:cNvSpPr txBox="1">
            <a:spLocks/>
          </p:cNvSpPr>
          <p:nvPr/>
        </p:nvSpPr>
        <p:spPr bwMode="auto">
          <a:xfrm>
            <a:off x="3686375" y="645986"/>
            <a:ext cx="3258466" cy="13556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person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714E20-8A42-88F0-A430-7E55D94A4C29}"/>
              </a:ext>
            </a:extLst>
          </p:cNvPr>
          <p:cNvSpPr txBox="1">
            <a:spLocks/>
          </p:cNvSpPr>
          <p:nvPr/>
        </p:nvSpPr>
        <p:spPr bwMode="auto">
          <a:xfrm>
            <a:off x="749547" y="2311559"/>
            <a:ext cx="10692905" cy="41436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fill(struct person 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en-US" sz="20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*name, int month, int day)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bday.month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month;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bday.day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altLang="en-US" sz="2000" b="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…-----------------calling function 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person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(fill(</a:t>
            </a:r>
            <a:r>
              <a:rPr lang="en-US" altLang="en-US" sz="20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&amp;first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"Joe", 1, 24)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 %d %d\n",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first.name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first.bday.month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first.bday.day</a:t>
            </a:r>
            <a:r>
              <a:rPr 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D58B-EA3D-A6C2-F87C-4505B15EDF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37E17B-D9DA-28B5-526C-0E81EE25D818}"/>
              </a:ext>
            </a:extLst>
          </p:cNvPr>
          <p:cNvGrpSpPr/>
          <p:nvPr/>
        </p:nvGrpSpPr>
        <p:grpSpPr>
          <a:xfrm>
            <a:off x="8188522" y="1507291"/>
            <a:ext cx="2339504" cy="370230"/>
            <a:chOff x="1817458" y="4572000"/>
            <a:chExt cx="2339504" cy="3702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D834B-46A1-D83E-A619-5C1F555F99DF}"/>
                </a:ext>
              </a:extLst>
            </p:cNvPr>
            <p:cNvSpPr txBox="1"/>
            <p:nvPr/>
          </p:nvSpPr>
          <p:spPr>
            <a:xfrm>
              <a:off x="1817458" y="45728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name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6F298A-F3CD-410F-7FF1-88371A29B774}"/>
                </a:ext>
              </a:extLst>
            </p:cNvPr>
            <p:cNvSpPr txBox="1"/>
            <p:nvPr/>
          </p:nvSpPr>
          <p:spPr>
            <a:xfrm>
              <a:off x="2560319" y="4572000"/>
              <a:ext cx="1596643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C64105-4687-A5EA-175B-84E3075DF570}"/>
              </a:ext>
            </a:extLst>
          </p:cNvPr>
          <p:cNvSpPr txBox="1"/>
          <p:nvPr/>
        </p:nvSpPr>
        <p:spPr>
          <a:xfrm>
            <a:off x="7061907" y="123938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ptr</a:t>
            </a:r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1875-F747-FA58-1C94-440C6BE3271E}"/>
              </a:ext>
            </a:extLst>
          </p:cNvPr>
          <p:cNvSpPr txBox="1"/>
          <p:nvPr/>
        </p:nvSpPr>
        <p:spPr>
          <a:xfrm>
            <a:off x="7277487" y="1557946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E2016C-DC11-D1F1-3DA0-C9AC0E943574}"/>
              </a:ext>
            </a:extLst>
          </p:cNvPr>
          <p:cNvCxnSpPr/>
          <p:nvPr/>
        </p:nvCxnSpPr>
        <p:spPr bwMode="auto">
          <a:xfrm>
            <a:off x="7460367" y="1751883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CDDCC3-F92E-FE64-330C-9B8EE22AA2E1}"/>
              </a:ext>
            </a:extLst>
          </p:cNvPr>
          <p:cNvGrpSpPr/>
          <p:nvPr/>
        </p:nvGrpSpPr>
        <p:grpSpPr>
          <a:xfrm>
            <a:off x="8188522" y="765979"/>
            <a:ext cx="2344161" cy="746358"/>
            <a:chOff x="1807935" y="4765548"/>
            <a:chExt cx="2344161" cy="746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F89828-A661-703E-AA37-1CB52ADA8981}"/>
                </a:ext>
              </a:extLst>
            </p:cNvPr>
            <p:cNvSpPr txBox="1"/>
            <p:nvPr/>
          </p:nvSpPr>
          <p:spPr>
            <a:xfrm>
              <a:off x="1807935" y="4765548"/>
              <a:ext cx="733698" cy="746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5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bday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3070C-0E8C-8080-5B94-2872011D1D2C}"/>
                </a:ext>
              </a:extLst>
            </p:cNvPr>
            <p:cNvSpPr txBox="1"/>
            <p:nvPr/>
          </p:nvSpPr>
          <p:spPr>
            <a:xfrm>
              <a:off x="3474719" y="5138587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0522-C57C-3C09-5070-FCB737B67BA0}"/>
              </a:ext>
            </a:extLst>
          </p:cNvPr>
          <p:cNvGrpSpPr/>
          <p:nvPr/>
        </p:nvGrpSpPr>
        <p:grpSpPr>
          <a:xfrm>
            <a:off x="10246313" y="1516286"/>
            <a:ext cx="1466205" cy="369332"/>
            <a:chOff x="10252491" y="1282129"/>
            <a:chExt cx="146620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53ED44-0B37-1E36-6889-0633D5136381}"/>
                </a:ext>
              </a:extLst>
            </p:cNvPr>
            <p:cNvCxnSpPr/>
            <p:nvPr/>
          </p:nvCxnSpPr>
          <p:spPr bwMode="auto">
            <a:xfrm>
              <a:off x="10252491" y="1445188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909535-2C46-0A9F-580D-615EC036E282}"/>
                </a:ext>
              </a:extLst>
            </p:cNvPr>
            <p:cNvSpPr txBox="1"/>
            <p:nvPr/>
          </p:nvSpPr>
          <p:spPr>
            <a:xfrm>
              <a:off x="10984998" y="128212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FA301-68F9-924E-4FF2-3E00A41D9BF4}"/>
              </a:ext>
            </a:extLst>
          </p:cNvPr>
          <p:cNvSpPr txBox="1"/>
          <p:nvPr/>
        </p:nvSpPr>
        <p:spPr>
          <a:xfrm>
            <a:off x="7324388" y="1781143"/>
            <a:ext cx="9380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low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D2910-96B3-F1A9-B58D-7F789F3F8316}"/>
              </a:ext>
            </a:extLst>
          </p:cNvPr>
          <p:cNvSpPr txBox="1"/>
          <p:nvPr/>
        </p:nvSpPr>
        <p:spPr>
          <a:xfrm>
            <a:off x="8920041" y="113724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E9A49-8CDE-D3CC-19C0-8447FB444024}"/>
              </a:ext>
            </a:extLst>
          </p:cNvPr>
          <p:cNvSpPr txBox="1"/>
          <p:nvPr/>
        </p:nvSpPr>
        <p:spPr>
          <a:xfrm>
            <a:off x="8922832" y="76603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C26303-A5CF-DE39-35B2-DD3C3A5AD762}"/>
              </a:ext>
            </a:extLst>
          </p:cNvPr>
          <p:cNvSpPr txBox="1"/>
          <p:nvPr/>
        </p:nvSpPr>
        <p:spPr>
          <a:xfrm>
            <a:off x="9850649" y="75987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B6FF7-4D73-17D2-5FD4-DE092F18B280}"/>
              </a:ext>
            </a:extLst>
          </p:cNvPr>
          <p:cNvSpPr txBox="1"/>
          <p:nvPr/>
        </p:nvSpPr>
        <p:spPr>
          <a:xfrm>
            <a:off x="9864469" y="113536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C91BE-964A-B1C4-14FC-B88BE2D0F15E}"/>
              </a:ext>
            </a:extLst>
          </p:cNvPr>
          <p:cNvSpPr txBox="1"/>
          <p:nvPr/>
        </p:nvSpPr>
        <p:spPr>
          <a:xfrm>
            <a:off x="9857559" y="747397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977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79501"/>
          </a:xfrm>
        </p:spPr>
        <p:txBody>
          <a:bodyPr/>
          <a:lstStyle/>
          <a:p>
            <a:r>
              <a:rPr lang="en-US" dirty="0"/>
              <a:t>Review: Singly Linked Linked List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2516" y="1529820"/>
            <a:ext cx="10946967" cy="500604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Is a </a:t>
            </a:r>
            <a:r>
              <a:rPr lang="en-US" sz="2200" b="1" dirty="0"/>
              <a:t>linear collection of nodes </a:t>
            </a:r>
            <a:r>
              <a:rPr lang="en-US" sz="2200" dirty="0"/>
              <a:t>whose order is not specified by their relative location in memory, like an array</a:t>
            </a:r>
          </a:p>
          <a:p>
            <a:r>
              <a:rPr lang="en-US" sz="2200" dirty="0"/>
              <a:t>Each node consists of a </a:t>
            </a:r>
            <a:r>
              <a:rPr lang="en-US" sz="2200" dirty="0">
                <a:solidFill>
                  <a:schemeClr val="accent1"/>
                </a:solidFill>
              </a:rPr>
              <a:t>payload</a:t>
            </a:r>
            <a:r>
              <a:rPr lang="en-US" sz="2200" dirty="0"/>
              <a:t> and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/>
              <a:t> to the next node in the list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accent1"/>
                </a:solidFill>
              </a:rPr>
              <a:t>pointer in the last node </a:t>
            </a:r>
            <a:r>
              <a:rPr lang="en-US" sz="2200" dirty="0"/>
              <a:t>in the list </a:t>
            </a:r>
            <a:r>
              <a:rPr lang="en-US" sz="2200" dirty="0">
                <a:solidFill>
                  <a:schemeClr val="accent1"/>
                </a:solidFill>
              </a:rPr>
              <a:t>is NULL </a:t>
            </a:r>
            <a:r>
              <a:rPr lang="en-US" sz="2200" dirty="0"/>
              <a:t>(or 0)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rgbClr val="2C895B"/>
                </a:solidFill>
              </a:rPr>
              <a:t>head pointer points at the first node </a:t>
            </a:r>
            <a:r>
              <a:rPr lang="en-US" sz="2200" dirty="0"/>
              <a:t>in the list (the head is not part of the list)</a:t>
            </a:r>
          </a:p>
          <a:p>
            <a:r>
              <a:rPr lang="en-US" sz="2200" dirty="0"/>
              <a:t>Nodes are </a:t>
            </a:r>
            <a:r>
              <a:rPr lang="en-US" sz="2200" dirty="0">
                <a:solidFill>
                  <a:schemeClr val="accent1"/>
                </a:solidFill>
              </a:rPr>
              <a:t>easy to insert and delete </a:t>
            </a:r>
            <a:r>
              <a:rPr lang="en-US" sz="2200" dirty="0"/>
              <a:t>from any position </a:t>
            </a:r>
            <a:r>
              <a:rPr lang="en-US" sz="2200" dirty="0">
                <a:solidFill>
                  <a:srgbClr val="2C895B"/>
                </a:solidFill>
              </a:rPr>
              <a:t>without having to re-organize the entire data structure</a:t>
            </a:r>
          </a:p>
          <a:p>
            <a:r>
              <a:rPr lang="en-US" sz="2200" dirty="0"/>
              <a:t>Advantages of a linked list: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Length can easily be changed </a:t>
            </a:r>
            <a:r>
              <a:rPr lang="en-US" sz="2200" dirty="0"/>
              <a:t>(expand and contract) at execution time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Length does not need to be known in advance </a:t>
            </a:r>
            <a:r>
              <a:rPr lang="en-US" sz="2200" dirty="0"/>
              <a:t>(like at compile time) </a:t>
            </a:r>
          </a:p>
          <a:p>
            <a:pPr lvl="1"/>
            <a:r>
              <a:rPr lang="en-US" sz="2200" dirty="0"/>
              <a:t>List can </a:t>
            </a:r>
            <a:r>
              <a:rPr lang="en-US" sz="2200" dirty="0">
                <a:solidFill>
                  <a:schemeClr val="accent1"/>
                </a:solidFill>
              </a:rPr>
              <a:t>continue to expand </a:t>
            </a:r>
            <a:r>
              <a:rPr lang="en-US" sz="2200" dirty="0"/>
              <a:t>while there is memory available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773680" y="871778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Z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Payload 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8333" r="-10000" b="-16393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584960" y="6114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767840" y="929994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950720" y="1123931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0A067B-7B39-E897-6450-53ADDB2A64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2723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5802-C135-386C-D258-6E09C8B7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Singly Linked Linked List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30CC-393C-7C6F-5000-91A37DFF4FD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698" y="1848315"/>
            <a:ext cx="10902661" cy="4518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Memory for each node </a:t>
            </a:r>
            <a:r>
              <a:rPr lang="en-US" sz="2200" dirty="0"/>
              <a:t>is typically </a:t>
            </a:r>
            <a:r>
              <a:rPr lang="en-US" sz="2200" dirty="0">
                <a:solidFill>
                  <a:schemeClr val="accent1"/>
                </a:solidFill>
              </a:rPr>
              <a:t>allocated dynamically at execution time </a:t>
            </a:r>
            <a:r>
              <a:rPr lang="en-US" sz="2200" dirty="0"/>
              <a:t>(</a:t>
            </a:r>
            <a:r>
              <a:rPr lang="en-US" sz="2200" i="1" dirty="0"/>
              <a:t>i.e., </a:t>
            </a:r>
            <a:r>
              <a:rPr lang="en-US" sz="2200" dirty="0"/>
              <a:t>using </a:t>
            </a:r>
            <a:r>
              <a:rPr lang="en-US" sz="2200" i="1" dirty="0"/>
              <a:t>heap memory – malloc() etc.</a:t>
            </a:r>
            <a:r>
              <a:rPr lang="en-US" sz="2200" dirty="0"/>
              <a:t>) when a new node is added to the list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Memory for each node may be freed at execution time</a:t>
            </a:r>
            <a:r>
              <a:rPr lang="en-US" sz="2200" dirty="0"/>
              <a:t>, using free() </a:t>
            </a:r>
            <a:r>
              <a:rPr lang="en-US" sz="2200" dirty="0">
                <a:solidFill>
                  <a:srgbClr val="2C895B"/>
                </a:solidFill>
              </a:rPr>
              <a:t>when a node is removed from the list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Unlike arrays, linked </a:t>
            </a:r>
            <a:r>
              <a:rPr lang="en-US" sz="2200" dirty="0">
                <a:solidFill>
                  <a:srgbClr val="2C895B"/>
                </a:solidFill>
              </a:rPr>
              <a:t>list nodes are usually </a:t>
            </a:r>
            <a:r>
              <a:rPr lang="en-US" sz="2200" b="1" dirty="0">
                <a:solidFill>
                  <a:srgbClr val="2C895B"/>
                </a:solidFill>
              </a:rPr>
              <a:t>not </a:t>
            </a:r>
            <a:r>
              <a:rPr lang="en-US" sz="2200" dirty="0">
                <a:solidFill>
                  <a:srgbClr val="2C895B"/>
                </a:solidFill>
              </a:rPr>
              <a:t>arranged </a:t>
            </a:r>
            <a:r>
              <a:rPr lang="en-US" sz="2200" dirty="0"/>
              <a:t>(located) sequentially in adjacent memory locations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No fast and convenient way </a:t>
            </a:r>
            <a:r>
              <a:rPr lang="en-US" sz="2200" dirty="0"/>
              <a:t>to "jump" to any specific node.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Usually the list must be </a:t>
            </a:r>
            <a:r>
              <a:rPr lang="en-US" sz="2200" b="1" dirty="0"/>
              <a:t>traversed (walked) </a:t>
            </a:r>
            <a:r>
              <a:rPr lang="en-US" sz="2200" dirty="0"/>
              <a:t>from the </a:t>
            </a:r>
            <a:r>
              <a:rPr lang="en-US" sz="2200" b="1" i="1" dirty="0">
                <a:solidFill>
                  <a:srgbClr val="2C895B"/>
                </a:solidFill>
              </a:rPr>
              <a:t>head</a:t>
            </a:r>
            <a:r>
              <a:rPr lang="en-US" sz="2200" i="1" dirty="0"/>
              <a:t> </a:t>
            </a:r>
            <a:r>
              <a:rPr lang="en-US" sz="2200" dirty="0"/>
              <a:t>to locate if a </a:t>
            </a:r>
            <a:r>
              <a:rPr lang="en-US" sz="2200" b="1" i="1" dirty="0">
                <a:solidFill>
                  <a:srgbClr val="2C895B"/>
                </a:solidFill>
              </a:rPr>
              <a:t>specific payload</a:t>
            </a:r>
            <a:r>
              <a:rPr lang="en-US" sz="2200" dirty="0"/>
              <a:t> is stored in any node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Obviously, the cost in </a:t>
            </a:r>
            <a:r>
              <a:rPr lang="en-US" sz="2200" dirty="0">
                <a:solidFill>
                  <a:srgbClr val="2C895B"/>
                </a:solidFill>
              </a:rPr>
              <a:t>traversing a linked list is O(n)</a:t>
            </a:r>
            <a:endParaRPr lang="en-US" sz="2000" dirty="0">
              <a:solidFill>
                <a:srgbClr val="2C895B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5BDC5-C72C-89CC-6C53-22B98BB5E00A}"/>
              </a:ext>
            </a:extLst>
          </p:cNvPr>
          <p:cNvGrpSpPr/>
          <p:nvPr/>
        </p:nvGrpSpPr>
        <p:grpSpPr>
          <a:xfrm>
            <a:off x="2468880" y="1161235"/>
            <a:ext cx="6035040" cy="369332"/>
            <a:chOff x="1554480" y="4206240"/>
            <a:chExt cx="6035040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3AF05D-7327-ED0E-2C89-5957479362D3}"/>
                </a:ext>
              </a:extLst>
            </p:cNvPr>
            <p:cNvGrpSpPr/>
            <p:nvPr/>
          </p:nvGrpSpPr>
          <p:grpSpPr>
            <a:xfrm>
              <a:off x="1554480" y="4206240"/>
              <a:ext cx="1645920" cy="369332"/>
              <a:chOff x="1828800" y="4572000"/>
              <a:chExt cx="1645920" cy="36933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F652A4-EB13-4F20-9DA8-E8EECC8A140B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1933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7BB8DC-CD75-F13E-3534-E61D2A061B93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E990E2-3892-EE0A-DEB3-E389E7A21274}"/>
                </a:ext>
              </a:extLst>
            </p:cNvPr>
            <p:cNvGrpSpPr/>
            <p:nvPr/>
          </p:nvGrpSpPr>
          <p:grpSpPr>
            <a:xfrm>
              <a:off x="5943600" y="4206240"/>
              <a:ext cx="1645920" cy="369332"/>
              <a:chOff x="1828800" y="4572000"/>
              <a:chExt cx="1645920" cy="369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BDAF8-D952-9125-54B1-86A64E0442F3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7B0F8F-59A4-074C-996C-B2192682E2EB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7C995E-2E2F-C736-8998-84FB291D9058}"/>
                </a:ext>
              </a:extLst>
            </p:cNvPr>
            <p:cNvGrpSpPr/>
            <p:nvPr/>
          </p:nvGrpSpPr>
          <p:grpSpPr>
            <a:xfrm>
              <a:off x="3749040" y="4206240"/>
              <a:ext cx="1645920" cy="369332"/>
              <a:chOff x="1828800" y="4572000"/>
              <a:chExt cx="1645920" cy="36933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EC82C-4508-0B94-F0AB-91EEEDC1C63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128016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1955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3008A1-D3EE-763F-9C7C-2EF17267715E}"/>
                  </a:ext>
                </a:extLst>
              </p:cNvPr>
              <p:cNvSpPr txBox="1"/>
              <p:nvPr/>
            </p:nvSpPr>
            <p:spPr>
              <a:xfrm>
                <a:off x="3108960" y="4572000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/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895D242-9E13-6A44-782C-7F0CE1687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760" y="4206240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6987E4-81E6-3A54-1EA9-FE6AD4CEE58B}"/>
                </a:ext>
              </a:extLst>
            </p:cNvPr>
            <p:cNvCxnSpPr/>
            <p:nvPr/>
          </p:nvCxnSpPr>
          <p:spPr bwMode="auto">
            <a:xfrm>
              <a:off x="301752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6F99FE-E526-ACA5-F800-05462537523D}"/>
                </a:ext>
              </a:extLst>
            </p:cNvPr>
            <p:cNvCxnSpPr/>
            <p:nvPr/>
          </p:nvCxnSpPr>
          <p:spPr bwMode="auto">
            <a:xfrm>
              <a:off x="5212080" y="438912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4FB37F9-FDB0-6FBD-7622-D195F0F753F5}"/>
              </a:ext>
            </a:extLst>
          </p:cNvPr>
          <p:cNvSpPr txBox="1"/>
          <p:nvPr/>
        </p:nvSpPr>
        <p:spPr>
          <a:xfrm>
            <a:off x="1280160" y="90088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head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83024-AE8F-0C20-F3A0-852849F60BB8}"/>
              </a:ext>
            </a:extLst>
          </p:cNvPr>
          <p:cNvSpPr txBox="1"/>
          <p:nvPr/>
        </p:nvSpPr>
        <p:spPr>
          <a:xfrm>
            <a:off x="1463040" y="1219451"/>
            <a:ext cx="365760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202A6-3C8F-1273-CFBC-328D2D68FD7B}"/>
              </a:ext>
            </a:extLst>
          </p:cNvPr>
          <p:cNvCxnSpPr/>
          <p:nvPr/>
        </p:nvCxnSpPr>
        <p:spPr bwMode="auto">
          <a:xfrm>
            <a:off x="1645920" y="1413388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32A117-2E6A-9448-EF23-BBAB4BDDD9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473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40A2-8C1C-5C42-9639-F9E7857D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63492"/>
          </a:xfrm>
        </p:spPr>
        <p:txBody>
          <a:bodyPr/>
          <a:lstStyle/>
          <a:p>
            <a:r>
              <a:rPr lang="en-US" dirty="0"/>
              <a:t>Linked List Using Self-Referential Structs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916FFE-9E00-5145-85AA-BE244E51D7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5815" y="810357"/>
            <a:ext cx="10650006" cy="592764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self-referential struct </a:t>
            </a:r>
            <a:r>
              <a:rPr lang="en-US" sz="2400" dirty="0"/>
              <a:t>is a struct that has one or more </a:t>
            </a:r>
            <a:r>
              <a:rPr lang="en-US" sz="2400" dirty="0">
                <a:solidFill>
                  <a:srgbClr val="0070C0"/>
                </a:solidFill>
              </a:rPr>
              <a:t>members </a:t>
            </a:r>
            <a:r>
              <a:rPr lang="en-US" sz="2400" dirty="0"/>
              <a:t>that are </a:t>
            </a:r>
            <a:r>
              <a:rPr lang="en-US" sz="2400" b="1" dirty="0">
                <a:solidFill>
                  <a:srgbClr val="0070C0"/>
                </a:solidFill>
              </a:rPr>
              <a:t>pointers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struct variable of the same type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Self-referential member</a:t>
            </a:r>
          </a:p>
          <a:p>
            <a:pPr marL="628650" lvl="1" indent="-285750"/>
            <a:r>
              <a:rPr lang="en-US" sz="2400" dirty="0"/>
              <a:t>points to same type – itself</a:t>
            </a:r>
          </a:p>
          <a:p>
            <a:r>
              <a:rPr lang="en-US" sz="2400" dirty="0">
                <a:solidFill>
                  <a:schemeClr val="tx2"/>
                </a:solidFill>
              </a:rPr>
              <a:t>Example:</a:t>
            </a:r>
          </a:p>
          <a:p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4696AA-6722-3B4D-ACA0-ECA750070128}"/>
              </a:ext>
            </a:extLst>
          </p:cNvPr>
          <p:cNvSpPr/>
          <p:nvPr/>
        </p:nvSpPr>
        <p:spPr bwMode="auto">
          <a:xfrm>
            <a:off x="5339103" y="1876522"/>
            <a:ext cx="3508855" cy="146598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date;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F763B8E7-24F7-C143-851D-E94FAB712B2A}"/>
              </a:ext>
            </a:extLst>
          </p:cNvPr>
          <p:cNvSpPr/>
          <p:nvPr/>
        </p:nvSpPr>
        <p:spPr>
          <a:xfrm rot="10800000" flipV="1">
            <a:off x="4247066" y="2698423"/>
            <a:ext cx="1479478" cy="111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2F3EE-191A-304C-AC22-F0900CD1EA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6D9C88-C0E9-79B8-BB78-C0ACE93EDCEE}"/>
              </a:ext>
            </a:extLst>
          </p:cNvPr>
          <p:cNvSpPr/>
          <p:nvPr/>
        </p:nvSpPr>
        <p:spPr bwMode="auto">
          <a:xfrm>
            <a:off x="1397914" y="3918800"/>
            <a:ext cx="3344941" cy="18672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month;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day;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 node2 x;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3943E3-40CF-4039-3507-B32DB8918590}"/>
              </a:ext>
            </a:extLst>
          </p:cNvPr>
          <p:cNvSpPr/>
          <p:nvPr/>
        </p:nvSpPr>
        <p:spPr bwMode="auto">
          <a:xfrm>
            <a:off x="1397913" y="5874544"/>
            <a:ext cx="3344941" cy="7749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node2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&amp;x;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9D8A02-E504-7CB1-5871-3DDD927B669B}"/>
              </a:ext>
            </a:extLst>
          </p:cNvPr>
          <p:cNvGrpSpPr/>
          <p:nvPr/>
        </p:nvGrpSpPr>
        <p:grpSpPr>
          <a:xfrm>
            <a:off x="9202969" y="2084439"/>
            <a:ext cx="1767841" cy="742864"/>
            <a:chOff x="9040552" y="1955559"/>
            <a:chExt cx="1767841" cy="7428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FD5EEA-8094-30B4-68C7-F7C177BAF7C7}"/>
                </a:ext>
              </a:extLst>
            </p:cNvPr>
            <p:cNvSpPr txBox="1"/>
            <p:nvPr/>
          </p:nvSpPr>
          <p:spPr>
            <a:xfrm>
              <a:off x="9040553" y="2329091"/>
              <a:ext cx="128016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0839BA-BFD5-BC84-AF4D-6156610C827B}"/>
                </a:ext>
              </a:extLst>
            </p:cNvPr>
            <p:cNvSpPr txBox="1"/>
            <p:nvPr/>
          </p:nvSpPr>
          <p:spPr>
            <a:xfrm>
              <a:off x="9040552" y="1955559"/>
              <a:ext cx="1280159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7B1664-EB48-ED95-9344-4D8C0B41EAC9}"/>
                </a:ext>
              </a:extLst>
            </p:cNvPr>
            <p:cNvCxnSpPr/>
            <p:nvPr/>
          </p:nvCxnSpPr>
          <p:spPr bwMode="auto">
            <a:xfrm>
              <a:off x="10076873" y="216511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C9732-8394-0E13-AE55-1CCA8E704947}"/>
              </a:ext>
            </a:extLst>
          </p:cNvPr>
          <p:cNvGrpSpPr/>
          <p:nvPr/>
        </p:nvGrpSpPr>
        <p:grpSpPr>
          <a:xfrm>
            <a:off x="5324104" y="4584095"/>
            <a:ext cx="2782216" cy="1387489"/>
            <a:chOff x="6354082" y="5271241"/>
            <a:chExt cx="2782216" cy="138748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FEA990-A6F2-EA47-FDAC-5A5243B8C8EB}"/>
                </a:ext>
              </a:extLst>
            </p:cNvPr>
            <p:cNvGrpSpPr/>
            <p:nvPr/>
          </p:nvGrpSpPr>
          <p:grpSpPr>
            <a:xfrm>
              <a:off x="6354082" y="5271241"/>
              <a:ext cx="1821382" cy="1324687"/>
              <a:chOff x="5028917" y="5237478"/>
              <a:chExt cx="1821382" cy="132468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951D20-ABA1-D709-091F-E9CD8A2D0429}"/>
                  </a:ext>
                </a:extLst>
              </p:cNvPr>
              <p:cNvSpPr txBox="1"/>
              <p:nvPr/>
            </p:nvSpPr>
            <p:spPr>
              <a:xfrm>
                <a:off x="5181600" y="588187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899852C-2902-DF67-4CCC-A27DBB2AC0FC}"/>
                  </a:ext>
                </a:extLst>
              </p:cNvPr>
              <p:cNvCxnSpPr/>
              <p:nvPr/>
            </p:nvCxnSpPr>
            <p:spPr bwMode="auto">
              <a:xfrm>
                <a:off x="5364480" y="6075816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C26C743-2AD4-0719-855C-6C9E6D677F0D}"/>
                  </a:ext>
                </a:extLst>
              </p:cNvPr>
              <p:cNvSpPr txBox="1"/>
              <p:nvPr/>
            </p:nvSpPr>
            <p:spPr>
              <a:xfrm>
                <a:off x="6109325" y="5614602"/>
                <a:ext cx="731520" cy="369332"/>
              </a:xfrm>
              <a:prstGeom prst="rect">
                <a:avLst/>
              </a:prstGeom>
              <a:solidFill>
                <a:srgbClr val="7030A0">
                  <a:alpha val="26441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2EF3D1-F8AD-9677-7B72-700C3FF8D3EA}"/>
                  </a:ext>
                </a:extLst>
              </p:cNvPr>
              <p:cNvSpPr txBox="1"/>
              <p:nvPr/>
            </p:nvSpPr>
            <p:spPr>
              <a:xfrm>
                <a:off x="6118779" y="5237478"/>
                <a:ext cx="73152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nsolas" panose="020B0609020204030204" pitchFamily="49" charset="0"/>
                    <a:ea typeface="CMU Bright" panose="02000603000000000000" pitchFamily="2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341A9D-798A-0307-2676-CC71F8825121}"/>
                  </a:ext>
                </a:extLst>
              </p:cNvPr>
              <p:cNvSpPr txBox="1"/>
              <p:nvPr/>
            </p:nvSpPr>
            <p:spPr>
              <a:xfrm>
                <a:off x="6109325" y="5969339"/>
                <a:ext cx="731520" cy="369332"/>
              </a:xfrm>
              <a:prstGeom prst="rect">
                <a:avLst/>
              </a:prstGeom>
              <a:solidFill>
                <a:srgbClr val="7030A0">
                  <a:alpha val="25032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9DD2E6-853F-45DA-A490-E0ED1B778242}"/>
                  </a:ext>
                </a:extLst>
              </p:cNvPr>
              <p:cNvSpPr txBox="1"/>
              <p:nvPr/>
            </p:nvSpPr>
            <p:spPr>
              <a:xfrm>
                <a:off x="5028917" y="6192833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head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DD907-EFA3-1873-A410-FEFFD16C1C49}"/>
                </a:ext>
              </a:extLst>
            </p:cNvPr>
            <p:cNvSpPr txBox="1"/>
            <p:nvPr/>
          </p:nvSpPr>
          <p:spPr>
            <a:xfrm>
              <a:off x="7051709" y="6289398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low memory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0AFC8B-9ACF-A18D-002A-F0735DE561C1}"/>
                </a:ext>
              </a:extLst>
            </p:cNvPr>
            <p:cNvSpPr txBox="1"/>
            <p:nvPr/>
          </p:nvSpPr>
          <p:spPr>
            <a:xfrm>
              <a:off x="8182126" y="5995137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month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6603C-5ECB-DE19-DBC0-399E1711F66A}"/>
                </a:ext>
              </a:extLst>
            </p:cNvPr>
            <p:cNvSpPr txBox="1"/>
            <p:nvPr/>
          </p:nvSpPr>
          <p:spPr>
            <a:xfrm>
              <a:off x="8184917" y="5623923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07A6D1-B63C-B758-0534-C54E1A2168E3}"/>
                </a:ext>
              </a:extLst>
            </p:cNvPr>
            <p:cNvSpPr txBox="1"/>
            <p:nvPr/>
          </p:nvSpPr>
          <p:spPr>
            <a:xfrm>
              <a:off x="8201033" y="5274096"/>
              <a:ext cx="93526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next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546B49-5431-46CB-1EE4-B9F9834C5DD9}"/>
              </a:ext>
            </a:extLst>
          </p:cNvPr>
          <p:cNvSpPr/>
          <p:nvPr/>
        </p:nvSpPr>
        <p:spPr bwMode="auto">
          <a:xfrm>
            <a:off x="8296857" y="4586148"/>
            <a:ext cx="2447712" cy="109914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x.month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x.day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31;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x.next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8" grpId="0" animBg="1"/>
      <p:bldP spid="23" grpId="0" animBg="1"/>
      <p:bldP spid="7" grpId="0"/>
      <p:bldP spid="8" grpId="0" animBg="1"/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6399075" y="2581415"/>
            <a:ext cx="5526430" cy="23261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A344E-449B-29D2-4B28-0AEB1C899670}"/>
              </a:ext>
            </a:extLst>
          </p:cNvPr>
          <p:cNvSpPr txBox="1"/>
          <p:nvPr/>
        </p:nvSpPr>
        <p:spPr>
          <a:xfrm>
            <a:off x="6350000" y="1982383"/>
            <a:ext cx="55771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Thursday office hours moved to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Section B ZOOM Midterm Review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Thursday 7:30 PM – 8:30 PM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(My office hours zoom #)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(see canvas for number)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4A4D1-085C-81C3-8E35-5FAA8A3F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2" y="254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43171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91792" y="1017550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9137623" cy="43495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911713" y="4139600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902694" y="2256748"/>
            <a:ext cx="817853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7473" y="1097427"/>
            <a:ext cx="11102449" cy="4847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endParaRPr lang="en-US" sz="2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create an array of structs and initialize them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873FE6-BD05-074B-A980-A701E22AC76C}"/>
              </a:ext>
            </a:extLst>
          </p:cNvPr>
          <p:cNvSpPr txBox="1">
            <a:spLocks/>
          </p:cNvSpPr>
          <p:nvPr/>
        </p:nvSpPr>
        <p:spPr bwMode="auto">
          <a:xfrm>
            <a:off x="963653" y="1200011"/>
            <a:ext cx="6483099" cy="13215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{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defining struct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month;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month</a:t>
            </a:r>
            <a:endParaRPr lang="en-US" altLang="en-US" sz="20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day;</a:t>
            </a: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20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member 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F5BBEC-0D80-D597-EEAC-898BAF780C7B}"/>
              </a:ext>
            </a:extLst>
          </p:cNvPr>
          <p:cNvSpPr txBox="1">
            <a:spLocks/>
          </p:cNvSpPr>
          <p:nvPr/>
        </p:nvSpPr>
        <p:spPr bwMode="auto">
          <a:xfrm>
            <a:off x="854910" y="3680160"/>
            <a:ext cx="7548233" cy="186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quarter[]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{ {1,2}, {3,4}, {5,6}, {7,8}, {9,10} };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1100" b="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(quarter)/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(*quarter);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quarter[0].month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quarter[0].day = 2;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2D64A9-E4FA-1380-1E40-009068A27B39}"/>
              </a:ext>
            </a:extLst>
          </p:cNvPr>
          <p:cNvGrpSpPr/>
          <p:nvPr/>
        </p:nvGrpSpPr>
        <p:grpSpPr>
          <a:xfrm>
            <a:off x="10688895" y="3037402"/>
            <a:ext cx="677955" cy="738446"/>
            <a:chOff x="8190076" y="522746"/>
            <a:chExt cx="677955" cy="738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1CBA97-5187-6AA5-1110-8751BF4EB525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2F6388-663C-3CE4-9AA8-28C19859BEE8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8C72AE-8F99-B0F2-4998-6795E31568CC}"/>
              </a:ext>
            </a:extLst>
          </p:cNvPr>
          <p:cNvGrpSpPr/>
          <p:nvPr/>
        </p:nvGrpSpPr>
        <p:grpSpPr>
          <a:xfrm>
            <a:off x="10683250" y="3829114"/>
            <a:ext cx="677955" cy="738446"/>
            <a:chOff x="7554387" y="2574875"/>
            <a:chExt cx="677955" cy="7384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81BF4E-35E9-7D7F-3B61-5E9F050B512B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2DDDCA-88FD-676B-1E91-C2C88929E3D8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82186-BDB6-CFE3-05C7-77C4CCBD87D3}"/>
              </a:ext>
            </a:extLst>
          </p:cNvPr>
          <p:cNvGrpSpPr/>
          <p:nvPr/>
        </p:nvGrpSpPr>
        <p:grpSpPr>
          <a:xfrm>
            <a:off x="10683250" y="4620553"/>
            <a:ext cx="677955" cy="738446"/>
            <a:chOff x="7749204" y="3560371"/>
            <a:chExt cx="677955" cy="73844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64D42D-7A7A-B48D-A7DB-A3026916A360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3CF3374-D93A-C8CC-9815-359C538870BD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CBEA5E2-3D7F-D936-3744-8EC8ACFD33FA}"/>
              </a:ext>
            </a:extLst>
          </p:cNvPr>
          <p:cNvSpPr txBox="1"/>
          <p:nvPr/>
        </p:nvSpPr>
        <p:spPr>
          <a:xfrm>
            <a:off x="9751417" y="419564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1D65DC-C9E3-AC22-8E03-693D8980DE5E}"/>
              </a:ext>
            </a:extLst>
          </p:cNvPr>
          <p:cNvSpPr txBox="1"/>
          <p:nvPr/>
        </p:nvSpPr>
        <p:spPr>
          <a:xfrm>
            <a:off x="9754208" y="3824427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12EA9B-C907-FB5A-2935-06D5CA6E583A}"/>
              </a:ext>
            </a:extLst>
          </p:cNvPr>
          <p:cNvSpPr txBox="1"/>
          <p:nvPr/>
        </p:nvSpPr>
        <p:spPr>
          <a:xfrm>
            <a:off x="9751417" y="340362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9CC3F0-DA81-84DE-5154-4180C87DD171}"/>
              </a:ext>
            </a:extLst>
          </p:cNvPr>
          <p:cNvSpPr txBox="1"/>
          <p:nvPr/>
        </p:nvSpPr>
        <p:spPr>
          <a:xfrm>
            <a:off x="9754208" y="30324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6B49B0-DE4D-B1CF-5D68-3ACA80E090C2}"/>
              </a:ext>
            </a:extLst>
          </p:cNvPr>
          <p:cNvSpPr txBox="1"/>
          <p:nvPr/>
        </p:nvSpPr>
        <p:spPr>
          <a:xfrm>
            <a:off x="9750839" y="4985459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0AF7B9-3FF2-F2A9-6C56-F0757F1586F5}"/>
              </a:ext>
            </a:extLst>
          </p:cNvPr>
          <p:cNvSpPr txBox="1"/>
          <p:nvPr/>
        </p:nvSpPr>
        <p:spPr>
          <a:xfrm>
            <a:off x="9753630" y="461424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E792E8-A262-D077-751C-B3F9318B1964}"/>
              </a:ext>
            </a:extLst>
          </p:cNvPr>
          <p:cNvSpPr txBox="1"/>
          <p:nvPr/>
        </p:nvSpPr>
        <p:spPr>
          <a:xfrm>
            <a:off x="8627117" y="500557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quarter[0]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B1F7F-F4F2-45F9-E42D-38766C4A716D}"/>
              </a:ext>
            </a:extLst>
          </p:cNvPr>
          <p:cNvSpPr txBox="1"/>
          <p:nvPr/>
        </p:nvSpPr>
        <p:spPr>
          <a:xfrm>
            <a:off x="8627117" y="421846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quarter[1]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71FAE3-DCD6-9610-63AE-01AEF1EDB48A}"/>
              </a:ext>
            </a:extLst>
          </p:cNvPr>
          <p:cNvSpPr txBox="1"/>
          <p:nvPr/>
        </p:nvSpPr>
        <p:spPr>
          <a:xfrm>
            <a:off x="8635024" y="343094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quarter[2]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E84E44-6B35-D006-11DB-59E0BD5F3641}"/>
              </a:ext>
            </a:extLst>
          </p:cNvPr>
          <p:cNvGrpSpPr/>
          <p:nvPr/>
        </p:nvGrpSpPr>
        <p:grpSpPr>
          <a:xfrm>
            <a:off x="10683250" y="2243810"/>
            <a:ext cx="677955" cy="738446"/>
            <a:chOff x="8190076" y="522746"/>
            <a:chExt cx="677955" cy="7384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2E9B4A-C0CD-4498-3784-2DA47A1EE3CF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C744DA-C8D6-1BDA-691E-92DF6AABE6B2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C7A4F92-CB40-5065-4AAB-875DAAF9BD6D}"/>
              </a:ext>
            </a:extLst>
          </p:cNvPr>
          <p:cNvSpPr txBox="1"/>
          <p:nvPr/>
        </p:nvSpPr>
        <p:spPr>
          <a:xfrm>
            <a:off x="9745772" y="2616215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E6E9B2-21AC-A4FF-FB83-9665C8482B5B}"/>
              </a:ext>
            </a:extLst>
          </p:cNvPr>
          <p:cNvSpPr txBox="1"/>
          <p:nvPr/>
        </p:nvSpPr>
        <p:spPr>
          <a:xfrm>
            <a:off x="9748563" y="2245001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4BF85E0-16FB-D550-2A4C-78B9A252368F}"/>
              </a:ext>
            </a:extLst>
          </p:cNvPr>
          <p:cNvGrpSpPr/>
          <p:nvPr/>
        </p:nvGrpSpPr>
        <p:grpSpPr>
          <a:xfrm>
            <a:off x="10681037" y="1464527"/>
            <a:ext cx="677955" cy="738446"/>
            <a:chOff x="8190076" y="522746"/>
            <a:chExt cx="677955" cy="7384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E7BEBD2-E4EE-AB04-7CD1-31FC9281F5F4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B2DF00-BADB-7E41-A15E-27134E9EF543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10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2B55978-FE00-C893-FF2F-758A8BD0722C}"/>
              </a:ext>
            </a:extLst>
          </p:cNvPr>
          <p:cNvSpPr txBox="1"/>
          <p:nvPr/>
        </p:nvSpPr>
        <p:spPr>
          <a:xfrm>
            <a:off x="9743559" y="1836932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month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9727AC-D3E0-1AFA-8BB8-DB5A59CED745}"/>
              </a:ext>
            </a:extLst>
          </p:cNvPr>
          <p:cNvSpPr txBox="1"/>
          <p:nvPr/>
        </p:nvSpPr>
        <p:spPr>
          <a:xfrm>
            <a:off x="9746350" y="1465718"/>
            <a:ext cx="93526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day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336A44B-8091-BB15-5438-C3585E0286DB}"/>
              </a:ext>
            </a:extLst>
          </p:cNvPr>
          <p:cNvSpPr txBox="1"/>
          <p:nvPr/>
        </p:nvSpPr>
        <p:spPr>
          <a:xfrm>
            <a:off x="8578723" y="2662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3507CB-7D25-46F6-8881-618D730424E8}"/>
              </a:ext>
            </a:extLst>
          </p:cNvPr>
          <p:cNvSpPr txBox="1"/>
          <p:nvPr/>
        </p:nvSpPr>
        <p:spPr>
          <a:xfrm>
            <a:off x="8596974" y="18970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quarter[4]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33FCF-25C6-35D7-3DE1-5E9E048DE493}"/>
              </a:ext>
            </a:extLst>
          </p:cNvPr>
          <p:cNvSpPr txBox="1"/>
          <p:nvPr/>
        </p:nvSpPr>
        <p:spPr>
          <a:xfrm>
            <a:off x="9743559" y="545514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86786-BD40-CF55-761B-198EA72042FF}"/>
              </a:ext>
            </a:extLst>
          </p:cNvPr>
          <p:cNvSpPr txBox="1"/>
          <p:nvPr/>
        </p:nvSpPr>
        <p:spPr>
          <a:xfrm>
            <a:off x="9706051" y="106946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address</a:t>
            </a:r>
          </a:p>
        </p:txBody>
      </p:sp>
    </p:spTree>
    <p:extLst>
      <p:ext uri="{BB962C8B-B14F-4D97-AF65-F5344CB8AC3E}">
        <p14:creationId xmlns:p14="http://schemas.microsoft.com/office/powerpoint/2010/main" val="255378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F7E0-1730-F74F-9441-376DBFC3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3" y="300135"/>
            <a:ext cx="10515600" cy="451852"/>
          </a:xfrm>
        </p:spPr>
        <p:txBody>
          <a:bodyPr/>
          <a:lstStyle/>
          <a:p>
            <a:r>
              <a:rPr lang="en-US" dirty="0"/>
              <a:t>Accessing members of a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8E51-5D08-FF4B-B74E-738BEB495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44775" y="733453"/>
            <a:ext cx="11102449" cy="59577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lvl="2"/>
            <a:endParaRPr lang="en-US" sz="2000" dirty="0">
              <a:solidFill>
                <a:srgbClr val="0070C0"/>
              </a:solidFill>
            </a:endParaRPr>
          </a:p>
          <a:p>
            <a:pPr marL="681037" lvl="2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A31801-48CE-0A77-8492-99BC71D31209}"/>
              </a:ext>
            </a:extLst>
          </p:cNvPr>
          <p:cNvSpPr txBox="1">
            <a:spLocks/>
          </p:cNvSpPr>
          <p:nvPr/>
        </p:nvSpPr>
        <p:spPr bwMode="auto">
          <a:xfrm>
            <a:off x="771793" y="2597055"/>
            <a:ext cx="7497564" cy="3820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quarter[3];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*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quarter + 1;     </a:t>
            </a:r>
            <a:r>
              <a:rPr lang="en-US" altLang="en-US" sz="20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name = address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-&gt;month = 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21;     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</a:t>
            </a:r>
            <a:r>
              <a:rPr lang="en-US" altLang="en-US" sz="2000" b="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).day = 21;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(ptr-1)-&gt;month = 1;  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(*(ptr-1)).month = 4;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(ptr-1)-&gt;day = 7;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en-US" sz="2000" b="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(++</a:t>
            </a: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)-&gt;month = 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altLang="en-US" sz="2000" b="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-&gt;day = 5;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32ECC5-EA2A-365B-6C6C-DFD1F3E0A971}"/>
              </a:ext>
            </a:extLst>
          </p:cNvPr>
          <p:cNvGrpSpPr/>
          <p:nvPr/>
        </p:nvGrpSpPr>
        <p:grpSpPr>
          <a:xfrm>
            <a:off x="7512699" y="947088"/>
            <a:ext cx="3884921" cy="2366233"/>
            <a:chOff x="7512699" y="947088"/>
            <a:chExt cx="3884921" cy="23662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A4B363-24C1-23A5-AF97-07E3853AC1DD}"/>
                </a:ext>
              </a:extLst>
            </p:cNvPr>
            <p:cNvGrpSpPr/>
            <p:nvPr/>
          </p:nvGrpSpPr>
          <p:grpSpPr>
            <a:xfrm>
              <a:off x="9784400" y="1739100"/>
              <a:ext cx="1613220" cy="742315"/>
              <a:chOff x="9819119" y="2292398"/>
              <a:chExt cx="1613220" cy="74231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442107-BA92-8EBB-79F9-F2AFA3EB7CBF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269433-3D68-B5B7-B841-5A2F67D47D58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F5BECF-6942-75F9-F016-BA564D7F1807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FAC011-4D11-F689-FAEB-D579A6B6398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618B64-1D52-BEAA-916D-F09EA436B0F5}"/>
                </a:ext>
              </a:extLst>
            </p:cNvPr>
            <p:cNvGrpSpPr/>
            <p:nvPr/>
          </p:nvGrpSpPr>
          <p:grpSpPr>
            <a:xfrm>
              <a:off x="9784400" y="947088"/>
              <a:ext cx="1613220" cy="742315"/>
              <a:chOff x="9819119" y="2292398"/>
              <a:chExt cx="1613220" cy="74231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996989-A126-6F36-2A1B-737E4584AD5C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BFFEAE-BC20-3E38-4672-BCCFF6E637DB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32637B-4DCF-F449-47E0-78318DB5AD9D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C1783-7A24-D5FB-1C15-619708101859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511C-FBDB-6CE8-CB24-43DD463C6C14}"/>
                </a:ext>
              </a:extLst>
            </p:cNvPr>
            <p:cNvGrpSpPr/>
            <p:nvPr/>
          </p:nvGrpSpPr>
          <p:grpSpPr>
            <a:xfrm>
              <a:off x="9783822" y="2528918"/>
              <a:ext cx="1613220" cy="742315"/>
              <a:chOff x="9819119" y="2292398"/>
              <a:chExt cx="1613220" cy="74231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332269-B1D3-71DA-CAAF-A7385179A680}"/>
                  </a:ext>
                </a:extLst>
              </p:cNvPr>
              <p:cNvSpPr txBox="1"/>
              <p:nvPr/>
            </p:nvSpPr>
            <p:spPr>
              <a:xfrm>
                <a:off x="10754384" y="2665381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AAB1F4-735C-3815-6729-531D9C540AA3}"/>
                  </a:ext>
                </a:extLst>
              </p:cNvPr>
              <p:cNvSpPr txBox="1"/>
              <p:nvPr/>
            </p:nvSpPr>
            <p:spPr>
              <a:xfrm>
                <a:off x="9819119" y="2663612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FFC539-C9D8-D904-818D-DF08085322B8}"/>
                  </a:ext>
                </a:extLst>
              </p:cNvPr>
              <p:cNvSpPr txBox="1"/>
              <p:nvPr/>
            </p:nvSpPr>
            <p:spPr>
              <a:xfrm>
                <a:off x="9821910" y="2292398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596638-D538-EA25-7D9A-59F2861200B2}"/>
                  </a:ext>
                </a:extLst>
              </p:cNvPr>
              <p:cNvSpPr txBox="1"/>
              <p:nvPr/>
            </p:nvSpPr>
            <p:spPr>
              <a:xfrm>
                <a:off x="10754962" y="2296267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617FE-789D-A251-1D5D-8BB59708F5B3}"/>
                </a:ext>
              </a:extLst>
            </p:cNvPr>
            <p:cNvSpPr txBox="1"/>
            <p:nvPr/>
          </p:nvSpPr>
          <p:spPr>
            <a:xfrm>
              <a:off x="8642567" y="294398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quarter[0]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0CAC6-F71A-5A60-86E2-4AF926664540}"/>
                </a:ext>
              </a:extLst>
            </p:cNvPr>
            <p:cNvSpPr txBox="1"/>
            <p:nvPr/>
          </p:nvSpPr>
          <p:spPr>
            <a:xfrm>
              <a:off x="8642567" y="215687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quarter[1]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4F894D-024B-D405-F63C-ED8BEE92A63E}"/>
                </a:ext>
              </a:extLst>
            </p:cNvPr>
            <p:cNvSpPr txBox="1"/>
            <p:nvPr/>
          </p:nvSpPr>
          <p:spPr>
            <a:xfrm>
              <a:off x="8650474" y="1369356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quarter[2]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BA0DA-861C-951F-E0C3-B2327D17FD52}"/>
                </a:ext>
              </a:extLst>
            </p:cNvPr>
            <p:cNvSpPr txBox="1"/>
            <p:nvPr/>
          </p:nvSpPr>
          <p:spPr>
            <a:xfrm>
              <a:off x="7512699" y="179440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CCB6781-E065-1525-5329-D72E35734DCB}"/>
                </a:ext>
              </a:extLst>
            </p:cNvPr>
            <p:cNvCxnSpPr/>
            <p:nvPr/>
          </p:nvCxnSpPr>
          <p:spPr>
            <a:xfrm>
              <a:off x="7851388" y="1973525"/>
              <a:ext cx="1930221" cy="24340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B32060-B3CB-BCA7-6853-71B14033A95F}"/>
              </a:ext>
            </a:extLst>
          </p:cNvPr>
          <p:cNvSpPr txBox="1"/>
          <p:nvPr/>
        </p:nvSpPr>
        <p:spPr>
          <a:xfrm>
            <a:off x="7633923" y="145938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8761C9-1961-A1AA-1276-21575DDCCBB7}"/>
              </a:ext>
            </a:extLst>
          </p:cNvPr>
          <p:cNvGrpSpPr/>
          <p:nvPr/>
        </p:nvGrpSpPr>
        <p:grpSpPr>
          <a:xfrm>
            <a:off x="10727442" y="928920"/>
            <a:ext cx="677955" cy="738446"/>
            <a:chOff x="8190076" y="522746"/>
            <a:chExt cx="677955" cy="73844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61991-435D-2226-BAA3-1EF6C3D1408E}"/>
                </a:ext>
              </a:extLst>
            </p:cNvPr>
            <p:cNvSpPr txBox="1"/>
            <p:nvPr/>
          </p:nvSpPr>
          <p:spPr>
            <a:xfrm>
              <a:off x="8190076" y="891860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03BC-2974-BB8E-A8FA-DC1E97BBE8C4}"/>
                </a:ext>
              </a:extLst>
            </p:cNvPr>
            <p:cNvSpPr txBox="1"/>
            <p:nvPr/>
          </p:nvSpPr>
          <p:spPr>
            <a:xfrm>
              <a:off x="8190654" y="522746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DAB068-15BD-43E6-0850-703056920760}"/>
              </a:ext>
            </a:extLst>
          </p:cNvPr>
          <p:cNvGrpSpPr/>
          <p:nvPr/>
        </p:nvGrpSpPr>
        <p:grpSpPr>
          <a:xfrm>
            <a:off x="10719087" y="1750484"/>
            <a:ext cx="677955" cy="738446"/>
            <a:chOff x="7554387" y="2574875"/>
            <a:chExt cx="677955" cy="7384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7F9310-9EB8-9026-BF41-3B53BF5755C3}"/>
                </a:ext>
              </a:extLst>
            </p:cNvPr>
            <p:cNvSpPr txBox="1"/>
            <p:nvPr/>
          </p:nvSpPr>
          <p:spPr>
            <a:xfrm>
              <a:off x="7554387" y="2943989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3B0851-3A51-C62E-BD0F-FC5A114B1C9D}"/>
                </a:ext>
              </a:extLst>
            </p:cNvPr>
            <p:cNvSpPr txBox="1"/>
            <p:nvPr/>
          </p:nvSpPr>
          <p:spPr>
            <a:xfrm>
              <a:off x="7554965" y="257487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665616-D583-95DB-2335-7F1EC4DD4707}"/>
              </a:ext>
            </a:extLst>
          </p:cNvPr>
          <p:cNvGrpSpPr/>
          <p:nvPr/>
        </p:nvGrpSpPr>
        <p:grpSpPr>
          <a:xfrm>
            <a:off x="10742252" y="2540302"/>
            <a:ext cx="677955" cy="738446"/>
            <a:chOff x="7749204" y="3560371"/>
            <a:chExt cx="677955" cy="7384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99A587-2988-D8D6-BFF5-CC26EDAC7503}"/>
                </a:ext>
              </a:extLst>
            </p:cNvPr>
            <p:cNvSpPr txBox="1"/>
            <p:nvPr/>
          </p:nvSpPr>
          <p:spPr>
            <a:xfrm>
              <a:off x="7749204" y="3929485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9B3E47-95B2-6071-6AB7-02E03E2EE8FF}"/>
                </a:ext>
              </a:extLst>
            </p:cNvPr>
            <p:cNvSpPr txBox="1"/>
            <p:nvPr/>
          </p:nvSpPr>
          <p:spPr>
            <a:xfrm>
              <a:off x="7749782" y="3560371"/>
              <a:ext cx="677377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86A0A7D-26F5-752C-4451-2B9CF6D64F3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A96D02-BB62-7435-F92F-29592FB89C04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7864676" y="1554022"/>
            <a:ext cx="1957914" cy="4096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9CDDE40-90E3-4211-BF8B-8FE63702B81F}"/>
              </a:ext>
            </a:extLst>
          </p:cNvPr>
          <p:cNvCxnSpPr>
            <a:cxnSpLocks/>
          </p:cNvCxnSpPr>
          <p:nvPr/>
        </p:nvCxnSpPr>
        <p:spPr>
          <a:xfrm>
            <a:off x="7860908" y="1969271"/>
            <a:ext cx="1920701" cy="246358"/>
          </a:xfrm>
          <a:prstGeom prst="straightConnector1">
            <a:avLst/>
          </a:prstGeom>
          <a:ln w="38100">
            <a:solidFill>
              <a:schemeClr val="accent4">
                <a:lumMod val="20000"/>
                <a:lumOff val="8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5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32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00B0-ECDC-E349-986C-1137023E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9" y="107359"/>
            <a:ext cx="10515600" cy="476236"/>
          </a:xfrm>
        </p:spPr>
        <p:txBody>
          <a:bodyPr/>
          <a:lstStyle/>
          <a:p>
            <a:r>
              <a:rPr lang="en-US" dirty="0"/>
              <a:t>Typedef usage with Struct – Another Style Conflict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0460-0D82-4F4C-A670-534EBA01E6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3086" y="565086"/>
            <a:ext cx="11865827" cy="26078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i="1" dirty="0">
                <a:solidFill>
                  <a:schemeClr val="accent5"/>
                </a:solidFill>
              </a:rPr>
              <a:t>Typedef</a:t>
            </a:r>
            <a:r>
              <a:rPr lang="en-US" sz="2200" dirty="0"/>
              <a:t> is a way to create an </a:t>
            </a:r>
            <a:r>
              <a:rPr lang="en-US" sz="2200" i="1" dirty="0">
                <a:solidFill>
                  <a:srgbClr val="0070C0"/>
                </a:solidFill>
              </a:rPr>
              <a:t>alias</a:t>
            </a:r>
            <a:r>
              <a:rPr lang="en-US" sz="2200" dirty="0"/>
              <a:t> for another data type </a:t>
            </a:r>
            <a:r>
              <a:rPr lang="en-US" sz="2200" dirty="0">
                <a:solidFill>
                  <a:srgbClr val="FF0000"/>
                </a:solidFill>
              </a:rPr>
              <a:t>(not limited to just structs)</a:t>
            </a:r>
            <a:br>
              <a:rPr lang="en-US" sz="2200" dirty="0"/>
            </a:br>
            <a:r>
              <a:rPr lang="en-US" sz="2200" dirty="0"/>
              <a:t>         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</a:p>
          <a:p>
            <a:pPr lvl="1"/>
            <a:r>
              <a:rPr lang="en-US" sz="2200" dirty="0"/>
              <a:t>After typedef, the alias can be used interchangeably with the original data type</a:t>
            </a:r>
          </a:p>
          <a:p>
            <a:pPr lvl="1"/>
            <a:r>
              <a:rPr lang="en-US" sz="2200" i="1" dirty="0"/>
              <a:t>e.g.,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i="1" dirty="0">
                <a:solidFill>
                  <a:schemeClr val="accent5"/>
                </a:solidFill>
              </a:rPr>
              <a:t>Some claim typedefs</a:t>
            </a:r>
            <a:r>
              <a:rPr lang="en-US" sz="2200" dirty="0"/>
              <a:t> are easier to understand than tagged struct variables, others not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typedef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with structs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dirty="0">
                <a:solidFill>
                  <a:srgbClr val="0070C0"/>
                </a:solidFill>
              </a:rPr>
              <a:t> not allowed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0070C0"/>
                </a:solidFill>
              </a:rPr>
              <a:t>cse30 style guidelines (Linux kernel standards)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20A51-4135-3140-ABCA-1B3D55CD496F}"/>
              </a:ext>
            </a:extLst>
          </p:cNvPr>
          <p:cNvSpPr txBox="1"/>
          <p:nvPr/>
        </p:nvSpPr>
        <p:spPr>
          <a:xfrm>
            <a:off x="4683062" y="3707706"/>
            <a:ext cx="3627673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name2_s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ptr2;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90759-CF9B-154E-9CC4-27ED70ED6882}"/>
              </a:ext>
            </a:extLst>
          </p:cNvPr>
          <p:cNvSpPr txBox="1"/>
          <p:nvPr/>
        </p:nvSpPr>
        <p:spPr>
          <a:xfrm>
            <a:off x="587679" y="3436396"/>
            <a:ext cx="3523685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fields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n1;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n2;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nm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*ptr2;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A0F1-92A5-7D42-A2E8-F1EE4C224D0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D147F-96DD-DAB1-01E0-6DCE4C959BD4}"/>
              </a:ext>
            </a:extLst>
          </p:cNvPr>
          <p:cNvSpPr txBox="1"/>
          <p:nvPr/>
        </p:nvSpPr>
        <p:spPr>
          <a:xfrm>
            <a:off x="8760595" y="3685051"/>
            <a:ext cx="2803174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a;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b;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var3;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 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ptr3;</a:t>
            </a:r>
          </a:p>
        </p:txBody>
      </p:sp>
    </p:spTree>
    <p:extLst>
      <p:ext uri="{BB962C8B-B14F-4D97-AF65-F5344CB8AC3E}">
        <p14:creationId xmlns:p14="http://schemas.microsoft.com/office/powerpoint/2010/main" val="20336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 animBg="1"/>
      <p:bldP spid="9" grpId="0" animBg="1"/>
      <p:bldP spid="6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1" y="-21954"/>
            <a:ext cx="10515600" cy="715294"/>
          </a:xfrm>
        </p:spPr>
        <p:txBody>
          <a:bodyPr/>
          <a:lstStyle/>
          <a:p>
            <a:r>
              <a:rPr lang="en-US" dirty="0"/>
              <a:t>Assigning Structs in 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1672" y="911120"/>
            <a:ext cx="10941368" cy="54368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assign (copy) each member value of a struct </a:t>
            </a:r>
            <a:r>
              <a:rPr lang="en-US" dirty="0">
                <a:solidFill>
                  <a:srgbClr val="0070C0"/>
                </a:solidFill>
              </a:rPr>
              <a:t>from a struct of the same type</a:t>
            </a:r>
            <a:r>
              <a:rPr lang="en-US" dirty="0"/>
              <a:t> Performance Caution: </a:t>
            </a:r>
            <a:r>
              <a:rPr lang="en-US" i="1" dirty="0">
                <a:solidFill>
                  <a:srgbClr val="C00000"/>
                </a:solidFill>
              </a:rPr>
              <a:t>this copies </a:t>
            </a:r>
            <a:r>
              <a:rPr lang="en-US" b="1" i="1" dirty="0">
                <a:solidFill>
                  <a:srgbClr val="C00000"/>
                </a:solidFill>
              </a:rPr>
              <a:t>the contents </a:t>
            </a:r>
            <a:r>
              <a:rPr lang="en-US" i="1" dirty="0">
                <a:solidFill>
                  <a:srgbClr val="C00000"/>
                </a:solidFill>
              </a:rPr>
              <a:t>of each struct member during execution</a:t>
            </a:r>
          </a:p>
          <a:p>
            <a:r>
              <a:rPr lang="en-US" dirty="0"/>
              <a:t>Individual members can also be copied </a:t>
            </a:r>
          </a:p>
          <a:p>
            <a:endParaRPr lang="en-US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947611F6-1CD5-9358-2501-85F9A9C9DD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46488" y="2174281"/>
            <a:ext cx="6747714" cy="40804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= {1, 1};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{.day= 31, .month= 12};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&amp;first;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date 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*pt2 = &amp;final;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first.day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 are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= first;     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pt2-&gt;month = 3;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*pt1 = *pt2;		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whole struct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pt2-&gt;day = 7;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pt1-&gt;day = pt2-&gt;day;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both days are now 7</a:t>
            </a: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35D3D-CFB1-94AB-2887-A8D3D89961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59F07B-8C5D-0AC7-6701-6BE28D750127}"/>
              </a:ext>
            </a:extLst>
          </p:cNvPr>
          <p:cNvGrpSpPr/>
          <p:nvPr/>
        </p:nvGrpSpPr>
        <p:grpSpPr>
          <a:xfrm>
            <a:off x="8178851" y="2227380"/>
            <a:ext cx="2785385" cy="1317450"/>
            <a:chOff x="8529047" y="2149559"/>
            <a:chExt cx="2785385" cy="13174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28F32F-1509-44F8-DCF3-500B0C15FD2D}"/>
                </a:ext>
              </a:extLst>
            </p:cNvPr>
            <p:cNvGrpSpPr/>
            <p:nvPr/>
          </p:nvGrpSpPr>
          <p:grpSpPr>
            <a:xfrm>
              <a:off x="8529047" y="2474184"/>
              <a:ext cx="2785385" cy="992825"/>
              <a:chOff x="7564063" y="1086169"/>
              <a:chExt cx="2785385" cy="99282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CED7E-5E09-8750-8E08-9572816ECE42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177BC-4F19-7CE8-8DCD-C67DAAC321F0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288BD951-ADCE-6A76-69CA-CF087EE1CEFC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DA68C5-95F5-5DF4-AC64-32B1335DF07B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4FAD6-06AB-734A-FD69-09D29C331814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2AEB6-FB39-02DC-DA27-0F692E6462D5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E4DD4-D794-9F65-506C-3D3B666201FD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174FA-9F64-EE74-0037-E105C9E52634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49F09F-14E0-0C36-170C-751BE7630708}"/>
                </a:ext>
              </a:extLst>
            </p:cNvPr>
            <p:cNvSpPr txBox="1"/>
            <p:nvPr/>
          </p:nvSpPr>
          <p:spPr>
            <a:xfrm>
              <a:off x="10003350" y="214955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C9CE43-582E-69E9-B401-90FE6CF869DD}"/>
              </a:ext>
            </a:extLst>
          </p:cNvPr>
          <p:cNvGrpSpPr/>
          <p:nvPr/>
        </p:nvGrpSpPr>
        <p:grpSpPr>
          <a:xfrm>
            <a:off x="8178851" y="3414025"/>
            <a:ext cx="2785385" cy="1293081"/>
            <a:chOff x="8529047" y="3336204"/>
            <a:chExt cx="2785385" cy="129308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617F6F-93FA-CADD-288F-1C9C5662EE81}"/>
                </a:ext>
              </a:extLst>
            </p:cNvPr>
            <p:cNvGrpSpPr/>
            <p:nvPr/>
          </p:nvGrpSpPr>
          <p:grpSpPr>
            <a:xfrm>
              <a:off x="8529047" y="3636460"/>
              <a:ext cx="2785385" cy="992825"/>
              <a:chOff x="7564063" y="1086169"/>
              <a:chExt cx="2785385" cy="99282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0CBAB6-699C-8D09-718B-4B174F85C4BD}"/>
                  </a:ext>
                </a:extLst>
              </p:cNvPr>
              <p:cNvSpPr txBox="1"/>
              <p:nvPr/>
            </p:nvSpPr>
            <p:spPr>
              <a:xfrm>
                <a:off x="7564063" y="1275624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C7C62-0FF5-FAD8-3432-7BEE1001761B}"/>
                  </a:ext>
                </a:extLst>
              </p:cNvPr>
              <p:cNvSpPr txBox="1"/>
              <p:nvPr/>
            </p:nvSpPr>
            <p:spPr>
              <a:xfrm>
                <a:off x="7779643" y="1594187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89BD7-8347-F381-7795-2F1BE619812F}"/>
                  </a:ext>
                </a:extLst>
              </p:cNvPr>
              <p:cNvCxnSpPr/>
              <p:nvPr/>
            </p:nvCxnSpPr>
            <p:spPr bwMode="auto">
              <a:xfrm>
                <a:off x="7962523" y="1788124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4A4508-24AE-B561-4AAD-35ACA3911A3C}"/>
                  </a:ext>
                </a:extLst>
              </p:cNvPr>
              <p:cNvSpPr txBox="1"/>
              <p:nvPr/>
            </p:nvSpPr>
            <p:spPr>
              <a:xfrm>
                <a:off x="9671493" y="1459152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E61498A-2CBA-90C8-9313-57C13C76F64A}"/>
                  </a:ext>
                </a:extLst>
              </p:cNvPr>
              <p:cNvSpPr txBox="1"/>
              <p:nvPr/>
            </p:nvSpPr>
            <p:spPr>
              <a:xfrm>
                <a:off x="7826544" y="1817384"/>
                <a:ext cx="9380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low address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EDC61D-538B-B224-C608-D2F3B385B41F}"/>
                  </a:ext>
                </a:extLst>
              </p:cNvPr>
              <p:cNvSpPr txBox="1"/>
              <p:nvPr/>
            </p:nvSpPr>
            <p:spPr>
              <a:xfrm>
                <a:off x="8736228" y="1457383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month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1790D8-3545-8914-7E38-F812D9D51182}"/>
                  </a:ext>
                </a:extLst>
              </p:cNvPr>
              <p:cNvSpPr txBox="1"/>
              <p:nvPr/>
            </p:nvSpPr>
            <p:spPr>
              <a:xfrm>
                <a:off x="8739019" y="1086169"/>
                <a:ext cx="935265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day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8B39D5-BBF7-BB13-3EFA-11F0C4B88833}"/>
                  </a:ext>
                </a:extLst>
              </p:cNvPr>
              <p:cNvSpPr txBox="1"/>
              <p:nvPr/>
            </p:nvSpPr>
            <p:spPr>
              <a:xfrm>
                <a:off x="9672071" y="1090038"/>
                <a:ext cx="677377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9FF0CA-82A7-7750-4317-C6B5211C4F73}"/>
                </a:ext>
              </a:extLst>
            </p:cNvPr>
            <p:cNvSpPr txBox="1"/>
            <p:nvPr/>
          </p:nvSpPr>
          <p:spPr>
            <a:xfrm>
              <a:off x="10043439" y="333620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final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37ABAD-60C3-2ACE-F5BB-3C9C8A0CECBE}"/>
              </a:ext>
            </a:extLst>
          </p:cNvPr>
          <p:cNvSpPr txBox="1"/>
          <p:nvPr/>
        </p:nvSpPr>
        <p:spPr>
          <a:xfrm>
            <a:off x="10279160" y="3724831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C4E54D-ACAA-604D-147B-F6CDDE3FB6DA}"/>
              </a:ext>
            </a:extLst>
          </p:cNvPr>
          <p:cNvSpPr txBox="1"/>
          <p:nvPr/>
        </p:nvSpPr>
        <p:spPr>
          <a:xfrm>
            <a:off x="10284928" y="4082112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24032F-8F7C-1B7D-6203-ABFC964B0460}"/>
              </a:ext>
            </a:extLst>
          </p:cNvPr>
          <p:cNvSpPr txBox="1"/>
          <p:nvPr/>
        </p:nvSpPr>
        <p:spPr>
          <a:xfrm>
            <a:off x="10271461" y="4092416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E1CE52-D40D-79A1-EC52-DB887C0EFEED}"/>
              </a:ext>
            </a:extLst>
          </p:cNvPr>
          <p:cNvSpPr txBox="1"/>
          <p:nvPr/>
        </p:nvSpPr>
        <p:spPr>
          <a:xfrm>
            <a:off x="10285703" y="292321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2473D3-B918-C60B-CBDE-49D18264C910}"/>
              </a:ext>
            </a:extLst>
          </p:cNvPr>
          <p:cNvSpPr txBox="1"/>
          <p:nvPr/>
        </p:nvSpPr>
        <p:spPr>
          <a:xfrm>
            <a:off x="10275337" y="3715095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B82859-6532-C840-132A-D30C51F0C6AB}"/>
              </a:ext>
            </a:extLst>
          </p:cNvPr>
          <p:cNvSpPr txBox="1"/>
          <p:nvPr/>
        </p:nvSpPr>
        <p:spPr>
          <a:xfrm>
            <a:off x="10285703" y="2549849"/>
            <a:ext cx="677377" cy="369332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3883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0" grpId="0" uiExpand="1" build="p"/>
      <p:bldP spid="5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7" y="22117"/>
            <a:ext cx="11568305" cy="5499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Caution</a:t>
            </a:r>
            <a:r>
              <a:rPr lang="en-US" dirty="0"/>
              <a:t>: Assignment is a </a:t>
            </a:r>
            <a:r>
              <a:rPr lang="en-US" dirty="0">
                <a:solidFill>
                  <a:srgbClr val="FF0000"/>
                </a:solidFill>
              </a:rPr>
              <a:t>Shallow Copy </a:t>
            </a:r>
            <a:r>
              <a:rPr lang="en-US" dirty="0"/>
              <a:t>of struct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02968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When you assign one struct to another, it copies member contents including pointer values!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D60858-E4CF-F7C3-4C85-027C4A2CAFBE}"/>
              </a:ext>
            </a:extLst>
          </p:cNvPr>
          <p:cNvSpPr txBox="1">
            <a:spLocks/>
          </p:cNvSpPr>
          <p:nvPr/>
        </p:nvSpPr>
        <p:spPr bwMode="auto">
          <a:xfrm>
            <a:off x="2857116" y="3176880"/>
            <a:ext cx="5829684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 = car1;  </a:t>
            </a:r>
            <a:r>
              <a:rPr lang="en-US" altLang="en-US" sz="2000" b="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copies members exactly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332419" y="798060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3440667" y="4006788"/>
            <a:ext cx="4233961" cy="2288781"/>
            <a:chOff x="7256986" y="4105573"/>
            <a:chExt cx="4233961" cy="2288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105573"/>
              <a:ext cx="3488377" cy="2288781"/>
              <a:chOff x="7583470" y="4120813"/>
              <a:chExt cx="3488377" cy="228878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63630" y="4305479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524600" y="4120813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3327412" y="646286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B7AB20B-0831-F315-D4E0-42D55DD8D8C8}"/>
              </a:ext>
            </a:extLst>
          </p:cNvPr>
          <p:cNvGrpSpPr/>
          <p:nvPr/>
        </p:nvGrpSpPr>
        <p:grpSpPr>
          <a:xfrm>
            <a:off x="3392343" y="1589961"/>
            <a:ext cx="1977267" cy="735668"/>
            <a:chOff x="7583470" y="4918002"/>
            <a:chExt cx="1977267" cy="73566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BA440EF-BB40-252B-05D7-779BCDF4BDD6}"/>
                </a:ext>
              </a:extLst>
            </p:cNvPr>
            <p:cNvGrpSpPr/>
            <p:nvPr/>
          </p:nvGrpSpPr>
          <p:grpSpPr>
            <a:xfrm>
              <a:off x="7583470" y="5284338"/>
              <a:ext cx="1645920" cy="369332"/>
              <a:chOff x="1828800" y="4572000"/>
              <a:chExt cx="1645920" cy="36933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9199DF1-8761-6BB3-0287-B4060112E9F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state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09F240-FE45-DF2B-F80F-19B9A63EB2A3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46899AD-A73B-DE58-35A8-4CDDFABCE3BD}"/>
                </a:ext>
              </a:extLst>
            </p:cNvPr>
            <p:cNvGrpSpPr/>
            <p:nvPr/>
          </p:nvGrpSpPr>
          <p:grpSpPr>
            <a:xfrm>
              <a:off x="7587260" y="4918002"/>
              <a:ext cx="1645920" cy="369332"/>
              <a:chOff x="1828800" y="4572000"/>
              <a:chExt cx="1645920" cy="369332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8BF537-11E3-9CA5-7841-A2DB253EE85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plate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0D0641-A2EE-65DC-02FE-26A746BB47A2}"/>
                  </a:ext>
                </a:extLst>
              </p:cNvPr>
              <p:cNvSpPr txBox="1"/>
              <p:nvPr/>
            </p:nvSpPr>
            <p:spPr>
              <a:xfrm>
                <a:off x="2560320" y="4572000"/>
                <a:ext cx="91440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07AA52-B94D-9CF8-9DB6-8338105179BA}"/>
                </a:ext>
              </a:extLst>
            </p:cNvPr>
            <p:cNvCxnSpPr/>
            <p:nvPr/>
          </p:nvCxnSpPr>
          <p:spPr bwMode="auto">
            <a:xfrm>
              <a:off x="8808677" y="5103734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DCA6F95-5F9E-C57C-AF20-7AFBADE530F1}"/>
                </a:ext>
              </a:extLst>
            </p:cNvPr>
            <p:cNvCxnSpPr/>
            <p:nvPr/>
          </p:nvCxnSpPr>
          <p:spPr bwMode="auto">
            <a:xfrm>
              <a:off x="8829217" y="5478700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15A97EA-0B0A-8DB9-A635-9540E70C2C0E}"/>
              </a:ext>
            </a:extLst>
          </p:cNvPr>
          <p:cNvSpPr txBox="1"/>
          <p:nvPr/>
        </p:nvSpPr>
        <p:spPr>
          <a:xfrm>
            <a:off x="5366619" y="1987011"/>
            <a:ext cx="72938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"CA"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90C33F-0422-7947-5E7E-635276AEB414}"/>
              </a:ext>
            </a:extLst>
          </p:cNvPr>
          <p:cNvSpPr txBox="1"/>
          <p:nvPr/>
        </p:nvSpPr>
        <p:spPr>
          <a:xfrm>
            <a:off x="5364679" y="1548329"/>
            <a:ext cx="13203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CSE"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97ACA-2EBA-922E-B245-D75341597729}"/>
              </a:ext>
            </a:extLst>
          </p:cNvPr>
          <p:cNvSpPr txBox="1"/>
          <p:nvPr/>
        </p:nvSpPr>
        <p:spPr>
          <a:xfrm>
            <a:off x="3284341" y="226964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2C3DA5-A674-A88A-11D0-5EFE1905726D}"/>
              </a:ext>
            </a:extLst>
          </p:cNvPr>
          <p:cNvGrpSpPr/>
          <p:nvPr/>
        </p:nvGrpSpPr>
        <p:grpSpPr>
          <a:xfrm>
            <a:off x="735812" y="4018241"/>
            <a:ext cx="5357246" cy="2211223"/>
            <a:chOff x="-2031546" y="4032383"/>
            <a:chExt cx="5357246" cy="221122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BDFF7FA-D1A0-9FB8-E24A-A5ABA72B877C}"/>
                </a:ext>
              </a:extLst>
            </p:cNvPr>
            <p:cNvGrpSpPr/>
            <p:nvPr/>
          </p:nvGrpSpPr>
          <p:grpSpPr>
            <a:xfrm>
              <a:off x="-2031546" y="4785510"/>
              <a:ext cx="2493032" cy="735668"/>
              <a:chOff x="7159248" y="4902762"/>
              <a:chExt cx="2493032" cy="73566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103A4D5-7487-1CD0-BD6D-CC1B0AAC35C5}"/>
                  </a:ext>
                </a:extLst>
              </p:cNvPr>
              <p:cNvGrpSpPr/>
              <p:nvPr/>
            </p:nvGrpSpPr>
            <p:grpSpPr>
              <a:xfrm>
                <a:off x="8002570" y="4902762"/>
                <a:ext cx="1649710" cy="735668"/>
                <a:chOff x="7583470" y="4918002"/>
                <a:chExt cx="1649710" cy="73566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ACCCAC7-0549-A0EF-20CD-22624510CBF5}"/>
                    </a:ext>
                  </a:extLst>
                </p:cNvPr>
                <p:cNvGrpSpPr/>
                <p:nvPr/>
              </p:nvGrpSpPr>
              <p:grpSpPr>
                <a:xfrm>
                  <a:off x="7583470" y="5284338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8A38E64B-011F-EF3F-2223-CB9B0933010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state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A979463C-5FAF-CF8B-9B43-203DE5668030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C4FA198A-D32A-23A0-8232-62B0A16E4972}"/>
                    </a:ext>
                  </a:extLst>
                </p:cNvPr>
                <p:cNvGrpSpPr/>
                <p:nvPr/>
              </p:nvGrpSpPr>
              <p:grpSpPr>
                <a:xfrm>
                  <a:off x="7587260" y="4918002"/>
                  <a:ext cx="1645920" cy="369332"/>
                  <a:chOff x="1828800" y="4572000"/>
                  <a:chExt cx="1645920" cy="369332"/>
                </a:xfrm>
              </p:grpSpPr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70DA0DC-7F86-602C-5498-EB5211D6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3698" cy="36933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plate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BD4F15E-98FC-390D-D904-78F857820A9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0320" y="4572000"/>
                    <a:ext cx="914400" cy="369332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225C4-8FAD-ADBE-6F55-6D7D053AC158}"/>
                  </a:ext>
                </a:extLst>
              </p:cNvPr>
              <p:cNvSpPr txBox="1"/>
              <p:nvPr/>
            </p:nvSpPr>
            <p:spPr>
              <a:xfrm>
                <a:off x="7159248" y="5075766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car2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80458A0-F6A5-739C-C426-4EBA48C9D9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458" y="4032383"/>
              <a:ext cx="3276242" cy="93779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416F13-1C00-8D04-EE00-A28C0CC4CC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01" y="5351946"/>
              <a:ext cx="3210866" cy="89166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910275" y="4925941"/>
            <a:ext cx="3862113" cy="49473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"UCSD ECE";</a:t>
            </a:r>
            <a:endParaRPr lang="en-US" altLang="en-US" sz="2000" b="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61704" y="380932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124D63-52FB-0F99-AF63-D8AAFC38BCB4}"/>
              </a:ext>
            </a:extLst>
          </p:cNvPr>
          <p:cNvGrpSpPr/>
          <p:nvPr/>
        </p:nvGrpSpPr>
        <p:grpSpPr>
          <a:xfrm>
            <a:off x="6748643" y="1621101"/>
            <a:ext cx="2513785" cy="646331"/>
            <a:chOff x="387647" y="2785341"/>
            <a:chExt cx="2513785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0AC2FF-2937-F943-6A33-9BA34D7F6B40}"/>
                </a:ext>
              </a:extLst>
            </p:cNvPr>
            <p:cNvSpPr txBox="1"/>
            <p:nvPr/>
          </p:nvSpPr>
          <p:spPr>
            <a:xfrm>
              <a:off x="976652" y="2785341"/>
              <a:ext cx="192478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(read only data)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E81291-835F-72AC-9A72-3FC0730F3A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47" y="2964399"/>
              <a:ext cx="585215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00F58E6-B9F8-1F59-8AA8-9D9C977ACD47}"/>
              </a:ext>
            </a:extLst>
          </p:cNvPr>
          <p:cNvSpPr txBox="1"/>
          <p:nvPr/>
        </p:nvSpPr>
        <p:spPr>
          <a:xfrm>
            <a:off x="7366166" y="5521178"/>
            <a:ext cx="4503156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Warning</a:t>
            </a:r>
          </a:p>
          <a:p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b="1" dirty="0">
                <a:solidFill>
                  <a:srgbClr val="FF0000"/>
                </a:solidFill>
              </a:rPr>
              <a:t>very careful </a:t>
            </a:r>
            <a:r>
              <a:rPr lang="en-US" dirty="0">
                <a:solidFill>
                  <a:srgbClr val="FF0000"/>
                </a:solidFill>
              </a:rPr>
              <a:t>with "shallow copies" in C</a:t>
            </a:r>
          </a:p>
          <a:p>
            <a:r>
              <a:rPr lang="en-US" dirty="0">
                <a:solidFill>
                  <a:srgbClr val="FF0000"/>
                </a:solidFill>
              </a:rPr>
              <a:t>when pointers are involved</a:t>
            </a:r>
          </a:p>
        </p:txBody>
      </p:sp>
    </p:spTree>
    <p:extLst>
      <p:ext uri="{BB962C8B-B14F-4D97-AF65-F5344CB8AC3E}">
        <p14:creationId xmlns:p14="http://schemas.microsoft.com/office/powerpoint/2010/main" val="26234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/>
      <p:bldP spid="51" grpId="0" animBg="1"/>
      <p:bldP spid="73" grpId="0" animBg="1"/>
      <p:bldP spid="74" grpId="0" animBg="1"/>
      <p:bldP spid="14" grpId="0"/>
      <p:bldP spid="25" grpId="0" animBg="1"/>
      <p:bldP spid="26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AB0D-71D0-A26A-98EF-264D18AC2A0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50" y="972630"/>
            <a:ext cx="10202499" cy="516552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Must </a:t>
            </a:r>
            <a:r>
              <a:rPr lang="en-US" sz="2200" dirty="0"/>
              <a:t>first allocate space to be pointed at by member pointers independently (</a:t>
            </a:r>
            <a:r>
              <a:rPr lang="en-US" sz="2200" dirty="0">
                <a:solidFill>
                  <a:schemeClr val="accent1"/>
                </a:solidFill>
              </a:rPr>
              <a:t>they are not part of the struct, only the pointers are</a:t>
            </a:r>
            <a:r>
              <a:rPr lang="en-US" sz="2200" dirty="0"/>
              <a:t>) then copy what they point 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56" y="320490"/>
            <a:ext cx="10515600" cy="488994"/>
          </a:xfrm>
        </p:spPr>
        <p:txBody>
          <a:bodyPr/>
          <a:lstStyle/>
          <a:p>
            <a:r>
              <a:rPr lang="en-US" dirty="0"/>
              <a:t>Deep Copies of Structs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DD0010-ADB3-8528-96FA-F817443750BA}"/>
              </a:ext>
            </a:extLst>
          </p:cNvPr>
          <p:cNvSpPr txBox="1"/>
          <p:nvPr/>
        </p:nvSpPr>
        <p:spPr>
          <a:xfrm>
            <a:off x="2103434" y="2116581"/>
            <a:ext cx="3667422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= &amp;car1;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F081E6-48C6-25AE-AA88-BB2E60D1D84D}"/>
              </a:ext>
            </a:extLst>
          </p:cNvPr>
          <p:cNvGrpSpPr/>
          <p:nvPr/>
        </p:nvGrpSpPr>
        <p:grpSpPr>
          <a:xfrm>
            <a:off x="6073538" y="2870144"/>
            <a:ext cx="4085834" cy="1226750"/>
            <a:chOff x="6872590" y="4527155"/>
            <a:chExt cx="4085834" cy="12267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A816A9E-B543-985D-C4B9-3D47BCA5391B}"/>
                </a:ext>
              </a:extLst>
            </p:cNvPr>
            <p:cNvGrpSpPr/>
            <p:nvPr/>
          </p:nvGrpSpPr>
          <p:grpSpPr>
            <a:xfrm>
              <a:off x="6872590" y="4527155"/>
              <a:ext cx="4085834" cy="1211439"/>
              <a:chOff x="6453490" y="4542395"/>
              <a:chExt cx="4085834" cy="12114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2D7A506-AD2F-6D81-490B-DDB008C038A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F544C06-4E17-ED6F-6580-D124F589A46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48C1B60-6CFF-28ED-40A2-ADD356D61276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E9000-23F2-38F2-3B59-770FF660DAB8}"/>
                  </a:ext>
                </a:extLst>
              </p:cNvPr>
              <p:cNvSpPr txBox="1"/>
              <p:nvPr/>
            </p:nvSpPr>
            <p:spPr>
              <a:xfrm>
                <a:off x="6453490" y="496577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pn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95BA27-C324-2E48-1470-E589C3E1CD8C}"/>
                  </a:ext>
                </a:extLst>
              </p:cNvPr>
              <p:cNvSpPr txBox="1"/>
              <p:nvPr/>
            </p:nvSpPr>
            <p:spPr>
              <a:xfrm>
                <a:off x="6669070" y="5284338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68BE95C-604B-5BAE-A897-01AC3FEF6ED5}"/>
                  </a:ext>
                </a:extLst>
              </p:cNvPr>
              <p:cNvCxnSpPr/>
              <p:nvPr/>
            </p:nvCxnSpPr>
            <p:spPr bwMode="auto">
              <a:xfrm>
                <a:off x="6851950" y="547827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DF76880-B5BE-BE19-2921-B28DF2D6CC18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4250795-4514-BA82-B0BB-31B9B5CE54B3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CB80256-DD86-9311-857D-B8A9F34A3C1F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765FEC4-4CF5-B201-EB27-C5261A698228}"/>
                  </a:ext>
                </a:extLst>
              </p:cNvPr>
              <p:cNvGrpSpPr/>
              <p:nvPr/>
            </p:nvGrpSpPr>
            <p:grpSpPr>
              <a:xfrm>
                <a:off x="7591050" y="4542395"/>
                <a:ext cx="1645920" cy="369332"/>
                <a:chOff x="1836380" y="4932061"/>
                <a:chExt cx="1645920" cy="36933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088A190-6146-20EB-C8FD-6A1F36FD70BD}"/>
                    </a:ext>
                  </a:extLst>
                </p:cNvPr>
                <p:cNvSpPr txBox="1"/>
                <p:nvPr/>
              </p:nvSpPr>
              <p:spPr>
                <a:xfrm>
                  <a:off x="1836380" y="4932061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year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36812BF-E47E-F775-670A-0D27932175BD}"/>
                    </a:ext>
                  </a:extLst>
                </p:cNvPr>
                <p:cNvSpPr txBox="1"/>
                <p:nvPr/>
              </p:nvSpPr>
              <p:spPr>
                <a:xfrm>
                  <a:off x="2567900" y="4932061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6B02D5-836C-0795-D758-A1CCC87DDCF6}"/>
                  </a:ext>
                </a:extLst>
              </p:cNvPr>
              <p:cNvSpPr txBox="1"/>
              <p:nvPr/>
            </p:nvSpPr>
            <p:spPr>
              <a:xfrm>
                <a:off x="8377432" y="4544330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9B8218E-C5A4-3B48-D01C-0D40DAC94FD2}"/>
                  </a:ext>
                </a:extLst>
              </p:cNvPr>
              <p:cNvCxnSpPr/>
              <p:nvPr/>
            </p:nvCxnSpPr>
            <p:spPr bwMode="auto">
              <a:xfrm>
                <a:off x="9051421" y="5150441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3071AED-E9E5-FA6E-0B87-1895C2395319}"/>
                  </a:ext>
                </a:extLst>
              </p:cNvPr>
              <p:cNvSpPr txBox="1"/>
              <p:nvPr/>
            </p:nvSpPr>
            <p:spPr>
              <a:xfrm>
                <a:off x="9805626" y="4974428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</a:t>
                </a:r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xyz</a:t>
                </a:r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1F559A2-B7F7-ADCC-16DE-132EE75306B6}"/>
                  </a:ext>
                </a:extLst>
              </p:cNvPr>
              <p:cNvCxnSpPr/>
              <p:nvPr/>
            </p:nvCxnSpPr>
            <p:spPr bwMode="auto">
              <a:xfrm>
                <a:off x="9051421" y="5560515"/>
                <a:ext cx="73152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C564F2-703B-1BBC-8D39-E1ED4211D233}"/>
                  </a:ext>
                </a:extLst>
              </p:cNvPr>
              <p:cNvSpPr txBox="1"/>
              <p:nvPr/>
            </p:nvSpPr>
            <p:spPr>
              <a:xfrm>
                <a:off x="9805626" y="538450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3B2C9-0788-00A5-4519-19A3CF9712C5}"/>
                </a:ext>
              </a:extLst>
            </p:cNvPr>
            <p:cNvSpPr txBox="1"/>
            <p:nvPr/>
          </p:nvSpPr>
          <p:spPr>
            <a:xfrm>
              <a:off x="7135071" y="5492295"/>
              <a:ext cx="9380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 address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B382D2-C1C5-46BA-1509-A1A8F14DFCFB}"/>
              </a:ext>
            </a:extLst>
          </p:cNvPr>
          <p:cNvGrpSpPr/>
          <p:nvPr/>
        </p:nvGrpSpPr>
        <p:grpSpPr>
          <a:xfrm>
            <a:off x="6654878" y="4081583"/>
            <a:ext cx="2270494" cy="912709"/>
            <a:chOff x="7453930" y="5746214"/>
            <a:chExt cx="2270494" cy="9127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9A088C-49FF-BB6D-AEC1-199504F311B0}"/>
                </a:ext>
              </a:extLst>
            </p:cNvPr>
            <p:cNvGrpSpPr/>
            <p:nvPr/>
          </p:nvGrpSpPr>
          <p:grpSpPr>
            <a:xfrm>
              <a:off x="8584999" y="5779946"/>
              <a:ext cx="1139425" cy="878977"/>
              <a:chOff x="8584999" y="5779946"/>
              <a:chExt cx="1139425" cy="8789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B3F79-541F-9828-7DCD-C2F517046211}"/>
                  </a:ext>
                </a:extLst>
              </p:cNvPr>
              <p:cNvSpPr txBox="1"/>
              <p:nvPr/>
            </p:nvSpPr>
            <p:spPr>
              <a:xfrm>
                <a:off x="8584999" y="6012592"/>
                <a:ext cx="1139425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violet areas show memory contents</a:t>
                </a:r>
              </a:p>
            </p:txBody>
          </p:sp>
          <p:sp>
            <p:nvSpPr>
              <p:cNvPr id="8" name="Up Arrow 7">
                <a:extLst>
                  <a:ext uri="{FF2B5EF4-FFF2-40B4-BE49-F238E27FC236}">
                    <a16:creationId xmlns:a16="http://schemas.microsoft.com/office/drawing/2014/main" id="{567E1787-FB96-F49E-1881-0DE7ACC7B4EA}"/>
                  </a:ext>
                </a:extLst>
              </p:cNvPr>
              <p:cNvSpPr/>
              <p:nvPr/>
            </p:nvSpPr>
            <p:spPr>
              <a:xfrm>
                <a:off x="9051421" y="5779946"/>
                <a:ext cx="139869" cy="23244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441861-B2DB-CDFD-291E-A0B952D77D66}"/>
                </a:ext>
              </a:extLst>
            </p:cNvPr>
            <p:cNvCxnSpPr/>
            <p:nvPr/>
          </p:nvCxnSpPr>
          <p:spPr>
            <a:xfrm flipH="1" flipV="1">
              <a:off x="7453930" y="5746214"/>
              <a:ext cx="1130233" cy="26617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09DA86C-74D2-449B-3484-237BF834DAD5}"/>
              </a:ext>
            </a:extLst>
          </p:cNvPr>
          <p:cNvSpPr txBox="1"/>
          <p:nvPr/>
        </p:nvSpPr>
        <p:spPr>
          <a:xfrm>
            <a:off x="1920653" y="4953991"/>
            <a:ext cx="4171546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car1.state = </a:t>
            </a:r>
            <a:r>
              <a:rPr lang="en-US" alt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("CA");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-&gt;plate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strdup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xyz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");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pn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-&gt;year = 2021;</a:t>
            </a:r>
          </a:p>
        </p:txBody>
      </p:sp>
    </p:spTree>
    <p:extLst>
      <p:ext uri="{BB962C8B-B14F-4D97-AF65-F5344CB8AC3E}">
        <p14:creationId xmlns:p14="http://schemas.microsoft.com/office/powerpoint/2010/main" val="17637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9" grpId="0"/>
      <p:bldP spid="2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4C5F-E0CF-4DCF-5522-5D56F6B56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98" y="22117"/>
            <a:ext cx="10515600" cy="549936"/>
          </a:xfrm>
        </p:spPr>
        <p:txBody>
          <a:bodyPr/>
          <a:lstStyle/>
          <a:p>
            <a:r>
              <a:rPr lang="en-US" dirty="0"/>
              <a:t>Struct: Copy and Member Pointers --- "Deep Copy"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22B55-89D6-EB9B-AD58-E392837105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66396" y="2723624"/>
            <a:ext cx="11859207" cy="38054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Use </a:t>
            </a:r>
            <a:r>
              <a:rPr lang="en-US" sz="2200" dirty="0" err="1"/>
              <a:t>strdup</a:t>
            </a:r>
            <a:r>
              <a:rPr lang="en-US" sz="2200" dirty="0"/>
              <a:t>() to copy the strings</a:t>
            </a:r>
            <a:endParaRPr lang="en-US" sz="2200" i="1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196E2-6351-B31C-6253-84FC66F9E325}"/>
              </a:ext>
            </a:extLst>
          </p:cNvPr>
          <p:cNvSpPr txBox="1"/>
          <p:nvPr/>
        </p:nvSpPr>
        <p:spPr>
          <a:xfrm>
            <a:off x="1001933" y="956909"/>
            <a:ext cx="2611430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F1D11-015A-4B08-E312-602353BFFC7E}"/>
              </a:ext>
            </a:extLst>
          </p:cNvPr>
          <p:cNvSpPr txBox="1"/>
          <p:nvPr/>
        </p:nvSpPr>
        <p:spPr>
          <a:xfrm>
            <a:off x="1188644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89926-6768-76E0-19A1-5C2AE3750FAB}"/>
              </a:ext>
            </a:extLst>
          </p:cNvPr>
          <p:cNvGrpSpPr/>
          <p:nvPr/>
        </p:nvGrpSpPr>
        <p:grpSpPr>
          <a:xfrm>
            <a:off x="2835027" y="3785273"/>
            <a:ext cx="4180969" cy="2383444"/>
            <a:chOff x="7256986" y="4010910"/>
            <a:chExt cx="4180969" cy="2383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58EF4B-DC4C-670E-9C7B-3137A25103E0}"/>
                </a:ext>
              </a:extLst>
            </p:cNvPr>
            <p:cNvGrpSpPr/>
            <p:nvPr/>
          </p:nvGrpSpPr>
          <p:grpSpPr>
            <a:xfrm>
              <a:off x="8002570" y="4010910"/>
              <a:ext cx="3435385" cy="2383444"/>
              <a:chOff x="7583470" y="4026150"/>
              <a:chExt cx="3435385" cy="23834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454B45A-BE34-D6EF-D315-AB14CB4A0517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464B37-BCEB-D950-51CC-98BFDD64EC26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75769E-885D-9B7C-3422-90CCC50696CA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A4D650F-CF6C-6144-9AA6-8C36A0D346D3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0A73F3-345E-03C1-94FE-9BA2AB163FD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A61008-80FE-924F-C903-3CF87191D1CB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C652B1A-7192-B63C-44AE-8C655B90057C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 bwMode="auto">
              <a:xfrm flipV="1">
                <a:off x="8810638" y="4210816"/>
                <a:ext cx="660970" cy="81067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34C4CA-6954-6AC8-53E1-636F43055346}"/>
                  </a:ext>
                </a:extLst>
              </p:cNvPr>
              <p:cNvSpPr txBox="1"/>
              <p:nvPr/>
            </p:nvSpPr>
            <p:spPr>
              <a:xfrm>
                <a:off x="9471608" y="402615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850B80D-AD9B-2E6F-23C0-7F70426BDE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843412" y="5471866"/>
                <a:ext cx="547138" cy="7530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0B518F-2528-7A2F-5B06-947A7FC5457E}"/>
                  </a:ext>
                </a:extLst>
              </p:cNvPr>
              <p:cNvSpPr txBox="1"/>
              <p:nvPr/>
            </p:nvSpPr>
            <p:spPr>
              <a:xfrm>
                <a:off x="9439606" y="6040262"/>
                <a:ext cx="733698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"CA"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25B930-8AAD-0BB8-E392-C4C3F44DE7FD}"/>
                </a:ext>
              </a:extLst>
            </p:cNvPr>
            <p:cNvSpPr txBox="1"/>
            <p:nvPr/>
          </p:nvSpPr>
          <p:spPr>
            <a:xfrm>
              <a:off x="7256986" y="5080227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BDFF7FA-D1A0-9FB8-E24A-A5ABA72B877C}"/>
              </a:ext>
            </a:extLst>
          </p:cNvPr>
          <p:cNvGrpSpPr/>
          <p:nvPr/>
        </p:nvGrpSpPr>
        <p:grpSpPr>
          <a:xfrm>
            <a:off x="166396" y="4671422"/>
            <a:ext cx="2493032" cy="735668"/>
            <a:chOff x="7159248" y="4902762"/>
            <a:chExt cx="2493032" cy="73566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03A4D5-7487-1CD0-BD6D-CC1B0AAC35C5}"/>
                </a:ext>
              </a:extLst>
            </p:cNvPr>
            <p:cNvGrpSpPr/>
            <p:nvPr/>
          </p:nvGrpSpPr>
          <p:grpSpPr>
            <a:xfrm>
              <a:off x="8002570" y="4902762"/>
              <a:ext cx="1649710" cy="735668"/>
              <a:chOff x="7583470" y="4918002"/>
              <a:chExt cx="1649710" cy="73566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CCCAC7-0549-A0EF-20CD-22624510CBF5}"/>
                  </a:ext>
                </a:extLst>
              </p:cNvPr>
              <p:cNvGrpSpPr/>
              <p:nvPr/>
            </p:nvGrpSpPr>
            <p:grpSpPr>
              <a:xfrm>
                <a:off x="7583470" y="5284338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A38E64B-011F-EF3F-2223-CB9B09330100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state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79463C-5FAF-CF8B-9B43-203DE5668030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4FA198A-D32A-23A0-8232-62B0A16E4972}"/>
                  </a:ext>
                </a:extLst>
              </p:cNvPr>
              <p:cNvGrpSpPr/>
              <p:nvPr/>
            </p:nvGrpSpPr>
            <p:grpSpPr>
              <a:xfrm>
                <a:off x="7587260" y="4918002"/>
                <a:ext cx="1645920" cy="369332"/>
                <a:chOff x="1828800" y="4572000"/>
                <a:chExt cx="1645920" cy="369332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70DA0DC-7F86-602C-5498-EB5211D6FD71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3698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plate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D4F15E-98FC-390D-D904-78F857820A93}"/>
                    </a:ext>
                  </a:extLst>
                </p:cNvPr>
                <p:cNvSpPr txBox="1"/>
                <p:nvPr/>
              </p:nvSpPr>
              <p:spPr>
                <a:xfrm>
                  <a:off x="2560320" y="4572000"/>
                  <a:ext cx="914400" cy="369332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225C4-8FAD-ADBE-6F55-6D7D053AC158}"/>
                </a:ext>
              </a:extLst>
            </p:cNvPr>
            <p:cNvSpPr txBox="1"/>
            <p:nvPr/>
          </p:nvSpPr>
          <p:spPr>
            <a:xfrm>
              <a:off x="7159248" y="507576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car2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9781223-02FC-AC3C-B92B-20B4658AB63A}"/>
              </a:ext>
            </a:extLst>
          </p:cNvPr>
          <p:cNvSpPr txBox="1"/>
          <p:nvPr/>
        </p:nvSpPr>
        <p:spPr>
          <a:xfrm>
            <a:off x="4056882" y="1188898"/>
            <a:ext cx="623054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  = {"CA", "UCSD CSE"};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car2;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458A0-F6A5-739C-C426-4EBA48C9D99E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5499" y="4371189"/>
            <a:ext cx="994720" cy="473487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416F13-1C00-8D04-EE00-A28C0CC4CC93}"/>
              </a:ext>
            </a:extLst>
          </p:cNvPr>
          <p:cNvCxnSpPr>
            <a:cxnSpLocks/>
          </p:cNvCxnSpPr>
          <p:nvPr/>
        </p:nvCxnSpPr>
        <p:spPr bwMode="auto">
          <a:xfrm>
            <a:off x="2225281" y="5200392"/>
            <a:ext cx="1014938" cy="64997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53301CF-81C3-F647-1F0E-C5054B3CAFD0}"/>
              </a:ext>
            </a:extLst>
          </p:cNvPr>
          <p:cNvSpPr txBox="1">
            <a:spLocks/>
          </p:cNvSpPr>
          <p:nvPr/>
        </p:nvSpPr>
        <p:spPr bwMode="auto">
          <a:xfrm>
            <a:off x="7015996" y="4375859"/>
            <a:ext cx="4943775" cy="13645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6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49224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SzPct val="8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17043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1444752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B2A85"/>
              </a:buClr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car2.plate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(car1.plate);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car2.state = </a:t>
            </a:r>
            <a:r>
              <a:rPr lang="en-US" altLang="en-US" sz="2000" b="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(car1.state);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000" b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car1.plate = "UCSD ECE";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A22F94-0811-BDC0-8C3B-2903E6D46966}"/>
              </a:ext>
            </a:extLst>
          </p:cNvPr>
          <p:cNvSpPr txBox="1"/>
          <p:nvPr/>
        </p:nvSpPr>
        <p:spPr>
          <a:xfrm>
            <a:off x="6170445" y="3843173"/>
            <a:ext cx="154724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"UCSD ECE"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8A82F-2143-634A-DB59-3CD983713970}"/>
              </a:ext>
            </a:extLst>
          </p:cNvPr>
          <p:cNvGrpSpPr/>
          <p:nvPr/>
        </p:nvGrpSpPr>
        <p:grpSpPr>
          <a:xfrm>
            <a:off x="3198265" y="2178643"/>
            <a:ext cx="4308842" cy="4070498"/>
            <a:chOff x="3198265" y="2178643"/>
            <a:chExt cx="4308842" cy="407049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852694-36F9-A55A-030C-5E42A3BE3EE0}"/>
                </a:ext>
              </a:extLst>
            </p:cNvPr>
            <p:cNvSpPr txBox="1"/>
            <p:nvPr/>
          </p:nvSpPr>
          <p:spPr>
            <a:xfrm>
              <a:off x="3198265" y="5879809"/>
              <a:ext cx="73369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"CA"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6822E5-F3BF-37F7-766B-7955CC3F8110}"/>
                </a:ext>
              </a:extLst>
            </p:cNvPr>
            <p:cNvGrpSpPr/>
            <p:nvPr/>
          </p:nvGrpSpPr>
          <p:grpSpPr>
            <a:xfrm>
              <a:off x="3283259" y="2178643"/>
              <a:ext cx="4223848" cy="2151049"/>
              <a:chOff x="3283259" y="2178643"/>
              <a:chExt cx="4223848" cy="21510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BCB20-1077-CD8A-5D57-6748DC202D2D}"/>
                  </a:ext>
                </a:extLst>
              </p:cNvPr>
              <p:cNvSpPr txBox="1"/>
              <p:nvPr/>
            </p:nvSpPr>
            <p:spPr>
              <a:xfrm>
                <a:off x="3283259" y="3960360"/>
                <a:ext cx="154724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"UCSD CSE"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22A124-4991-DCC7-CE2F-EC9F1107D2B2}"/>
                  </a:ext>
                </a:extLst>
              </p:cNvPr>
              <p:cNvGrpSpPr/>
              <p:nvPr/>
            </p:nvGrpSpPr>
            <p:grpSpPr>
              <a:xfrm>
                <a:off x="4312131" y="2178643"/>
                <a:ext cx="3194976" cy="1764078"/>
                <a:chOff x="183417" y="2804349"/>
                <a:chExt cx="3194976" cy="1764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123D4-E11E-FBCA-55C0-1F16D4D2289F}"/>
                    </a:ext>
                  </a:extLst>
                </p:cNvPr>
                <p:cNvSpPr txBox="1"/>
                <p:nvPr/>
              </p:nvSpPr>
              <p:spPr>
                <a:xfrm>
                  <a:off x="183417" y="2804349"/>
                  <a:ext cx="3194976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rgbClr val="FF0000"/>
                      </a:solidFill>
                      <a:latin typeface="Calibri" pitchFamily="34" charset="0"/>
                    </a:rPr>
                    <a:t>mutable strings (</a:t>
                  </a:r>
                  <a:r>
                    <a:rPr lang="en-US" dirty="0">
                      <a:solidFill>
                        <a:srgbClr val="FF0000"/>
                      </a:solidFill>
                      <a:latin typeface="Calibri" pitchFamily="34" charset="0"/>
                    </a:rPr>
                    <a:t>heap memory)</a:t>
                  </a:r>
                  <a:endParaRPr lang="en-US" sz="1800" b="0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31E6C239-CED1-1B67-F9D4-551C20D2C0E0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319915" y="3173681"/>
                  <a:ext cx="1460990" cy="1394746"/>
                </a:xfrm>
                <a:prstGeom prst="straightConnector1">
                  <a:avLst/>
                </a:prstGeom>
                <a:ln w="349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87F20-E7DF-5E29-D102-D4F89CBB2E55}"/>
              </a:ext>
            </a:extLst>
          </p:cNvPr>
          <p:cNvGrpSpPr/>
          <p:nvPr/>
        </p:nvGrpSpPr>
        <p:grpSpPr>
          <a:xfrm>
            <a:off x="7015996" y="2940674"/>
            <a:ext cx="4330160" cy="877516"/>
            <a:chOff x="319915" y="3690911"/>
            <a:chExt cx="4330160" cy="8775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D0C5C2-C857-F287-162D-E1E5A24EC0F5}"/>
                </a:ext>
              </a:extLst>
            </p:cNvPr>
            <p:cNvSpPr txBox="1"/>
            <p:nvPr/>
          </p:nvSpPr>
          <p:spPr>
            <a:xfrm>
              <a:off x="1246996" y="3690911"/>
              <a:ext cx="34030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immutable strings (read-only data)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7D27BA0-5BA3-0891-60AA-57AEDA615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915" y="4057216"/>
              <a:ext cx="1332960" cy="511211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8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52477</TotalTime>
  <Words>5994</Words>
  <Application>Microsoft Macintosh PowerPoint</Application>
  <PresentationFormat>Widescreen</PresentationFormat>
  <Paragraphs>1341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DejaVu Sans</vt:lpstr>
      <vt:lpstr>Roboto</vt:lpstr>
      <vt:lpstr>Wingdings</vt:lpstr>
      <vt:lpstr>Theme1</vt:lpstr>
      <vt:lpstr>PowerPoint Presentation</vt:lpstr>
      <vt:lpstr>PowerPoint Presentation</vt:lpstr>
      <vt:lpstr>Accessing members of a struct</vt:lpstr>
      <vt:lpstr>Accessing members of a struct</vt:lpstr>
      <vt:lpstr>Typedef usage with Struct – Another Style Conflict</vt:lpstr>
      <vt:lpstr>Assigning Structs in an expression</vt:lpstr>
      <vt:lpstr>Caution: Assignment is a Shallow Copy of struct members</vt:lpstr>
      <vt:lpstr>Deep Copies of Structs</vt:lpstr>
      <vt:lpstr>Struct: Copy and Member Pointers --- "Deep Copy"</vt:lpstr>
      <vt:lpstr>Nested Structs</vt:lpstr>
      <vt:lpstr>Comparing Two Structs</vt:lpstr>
      <vt:lpstr>Struct  Arrays: Dynamic Allocation</vt:lpstr>
      <vt:lpstr>Formal Parameter structs: contents set with shallow copies!</vt:lpstr>
      <vt:lpstr>Struct Function Parameters – Be Careful it is not like arrays</vt:lpstr>
      <vt:lpstr>Struct as an Output Parameter: Deep Copy Example</vt:lpstr>
      <vt:lpstr>Review: Singly Linked Linked List - 1</vt:lpstr>
      <vt:lpstr>Review: Singly Linked Linked List - 2</vt:lpstr>
      <vt:lpstr>Linked List Using Self-Referential Structs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2564</cp:revision>
  <cp:lastPrinted>2024-05-02T03:07:28Z</cp:lastPrinted>
  <dcterms:created xsi:type="dcterms:W3CDTF">2018-10-05T16:35:28Z</dcterms:created>
  <dcterms:modified xsi:type="dcterms:W3CDTF">2024-05-02T15:47:22Z</dcterms:modified>
  <cp:category/>
</cp:coreProperties>
</file>